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08" r:id="rId2"/>
  </p:sldMasterIdLst>
  <p:notesMasterIdLst>
    <p:notesMasterId r:id="rId21"/>
  </p:notesMasterIdLst>
  <p:handoutMasterIdLst>
    <p:handoutMasterId r:id="rId22"/>
  </p:handoutMasterIdLst>
  <p:sldIdLst>
    <p:sldId id="1318" r:id="rId3"/>
    <p:sldId id="1294" r:id="rId4"/>
    <p:sldId id="1295" r:id="rId5"/>
    <p:sldId id="1296" r:id="rId6"/>
    <p:sldId id="1297" r:id="rId7"/>
    <p:sldId id="1298" r:id="rId8"/>
    <p:sldId id="274" r:id="rId9"/>
    <p:sldId id="278" r:id="rId10"/>
    <p:sldId id="1289" r:id="rId11"/>
    <p:sldId id="972" r:id="rId12"/>
    <p:sldId id="279" r:id="rId13"/>
    <p:sldId id="280" r:id="rId14"/>
    <p:sldId id="281" r:id="rId15"/>
    <p:sldId id="282" r:id="rId16"/>
    <p:sldId id="283" r:id="rId17"/>
    <p:sldId id="284" r:id="rId18"/>
    <p:sldId id="285" r:id="rId19"/>
    <p:sldId id="1290" r:id="rId2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2AFB4A-92F0-40CE-8B9B-B9500E097361}"/>
              </a:ext>
            </a:extLst>
          </p:cNvPr>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sz="1000">
                <a:latin typeface="Arial" panose="020B0604020202020204" pitchFamily="34" charset="0"/>
                <a:cs typeface="Arial" panose="020B0604020202020204" pitchFamily="34" charset="0"/>
              </a:rPr>
              <a:t>Class – The Book Of Revelation (31)</a:t>
            </a:r>
          </a:p>
        </p:txBody>
      </p:sp>
      <p:sp>
        <p:nvSpPr>
          <p:cNvPr id="3" name="Date Placeholder 2">
            <a:extLst>
              <a:ext uri="{FF2B5EF4-FFF2-40B4-BE49-F238E27FC236}">
                <a16:creationId xmlns:a16="http://schemas.microsoft.com/office/drawing/2014/main" id="{42B0D87A-18A0-4ADA-A3AF-0C893871842E}"/>
              </a:ext>
            </a:extLst>
          </p:cNvPr>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z="1000">
                <a:latin typeface="Arial" panose="020B0604020202020204" pitchFamily="34" charset="0"/>
                <a:cs typeface="Arial" panose="020B0604020202020204" pitchFamily="34" charset="0"/>
              </a:rPr>
              <a:t>9/27/2020 pm</a:t>
            </a:r>
          </a:p>
        </p:txBody>
      </p:sp>
      <p:sp>
        <p:nvSpPr>
          <p:cNvPr id="4" name="Footer Placeholder 3">
            <a:extLst>
              <a:ext uri="{FF2B5EF4-FFF2-40B4-BE49-F238E27FC236}">
                <a16:creationId xmlns:a16="http://schemas.microsoft.com/office/drawing/2014/main" id="{11059883-7E95-4050-8CEA-2DBDE6B07674}"/>
              </a:ext>
            </a:extLst>
          </p:cNvPr>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91B5E1C-2147-481B-83E0-DE3E7B281780}"/>
              </a:ext>
            </a:extLst>
          </p:cNvPr>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8EAF06ED-3411-4C6F-AEF7-F35D10C51CF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519173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r>
              <a:rPr lang="en-US"/>
              <a:t>Class – The Book Of Revelation (31)</a:t>
            </a:r>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r>
              <a:rPr lang="en-US"/>
              <a:t>9/27/2020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547C8BF3-5AA7-4395-88B6-621A08BE79F4}" type="slidenum">
              <a:rPr lang="en-US" smtClean="0"/>
              <a:t>‹#›</a:t>
            </a:fld>
            <a:endParaRPr lang="en-US"/>
          </a:p>
        </p:txBody>
      </p:sp>
    </p:spTree>
    <p:extLst>
      <p:ext uri="{BB962C8B-B14F-4D97-AF65-F5344CB8AC3E}">
        <p14:creationId xmlns:p14="http://schemas.microsoft.com/office/powerpoint/2010/main" val="420706797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3235246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38165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0238600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5942928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6763098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1893020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3837423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3735120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8965190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3131437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3525913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7135223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8349260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8683742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95220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2043637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59719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8517064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680578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1263284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6711677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5381545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7945630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917927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1787148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0853400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5871288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8298554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6871262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9767299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5077837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2697207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3123855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900474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282FA3C6-7C60-430F-B028-42B5104B86BE}" type="slidenum">
              <a:rPr lang="en-US" sz="1200" smtClean="0">
                <a:solidFill>
                  <a:prstClr val="black">
                    <a:tint val="75000"/>
                  </a:prstClr>
                </a:solidFill>
                <a:latin typeface="Calibri"/>
              </a:rPr>
              <a:pPr>
                <a:defRPr/>
              </a:pPr>
              <a:t>‹#›</a:t>
            </a:fld>
            <a:endParaRPr lang="en-US" sz="1200" dirty="0">
              <a:solidFill>
                <a:prstClr val="black">
                  <a:tint val="75000"/>
                </a:prstClr>
              </a:solidFill>
              <a:latin typeface="Calibri"/>
            </a:endParaRPr>
          </a:p>
        </p:txBody>
      </p:sp>
    </p:spTree>
    <p:extLst>
      <p:ext uri="{BB962C8B-B14F-4D97-AF65-F5344CB8AC3E}">
        <p14:creationId xmlns:p14="http://schemas.microsoft.com/office/powerpoint/2010/main" val="1233484421"/>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6333868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September 27,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4403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Text Box 4"/>
          <p:cNvSpPr txBox="1">
            <a:spLocks noChangeArrowheads="1"/>
          </p:cNvSpPr>
          <p:nvPr/>
        </p:nvSpPr>
        <p:spPr bwMode="auto">
          <a:xfrm>
            <a:off x="457200" y="1143000"/>
            <a:ext cx="8305800" cy="4493538"/>
          </a:xfrm>
          <a:prstGeom prst="rect">
            <a:avLst/>
          </a:prstGeom>
          <a:noFill/>
          <a:ln w="19050">
            <a:noFill/>
            <a:miter lim="800000"/>
            <a:headEnd/>
            <a:tailEnd/>
          </a:ln>
          <a:effectLst/>
        </p:spPr>
        <p:txBody>
          <a:bodyPr>
            <a:spAutoFit/>
          </a:bodyPr>
          <a:lstStyle/>
          <a:p>
            <a:pPr eaLnBrk="0" fontAlgn="base" hangingPunct="0">
              <a:spcBef>
                <a:spcPct val="50000"/>
              </a:spcBef>
              <a:spcAft>
                <a:spcPct val="0"/>
              </a:spcAft>
            </a:pPr>
            <a:r>
              <a:rPr lang="en-US" altLang="en-US" sz="3200" b="1" dirty="0">
                <a:latin typeface="Arial" panose="020B0604020202020204" pitchFamily="34" charset="0"/>
                <a:cs typeface="Arial" panose="020B0604020202020204" pitchFamily="34" charset="0"/>
              </a:rPr>
              <a:t>“Each one of them was given a </a:t>
            </a:r>
            <a:r>
              <a:rPr lang="en-US" altLang="en-US" sz="3200" b="1" u="sng" dirty="0">
                <a:latin typeface="Arial" panose="020B0604020202020204" pitchFamily="34" charset="0"/>
                <a:cs typeface="Arial" panose="020B0604020202020204" pitchFamily="34" charset="0"/>
              </a:rPr>
              <a:t>white robe</a:t>
            </a:r>
            <a:r>
              <a:rPr lang="en-US" altLang="en-US" sz="3200" b="1" dirty="0">
                <a:latin typeface="Arial" panose="020B0604020202020204" pitchFamily="34" charset="0"/>
                <a:cs typeface="Arial" panose="020B0604020202020204" pitchFamily="34" charset="0"/>
              </a:rPr>
              <a:t>, symbolical of their victory and purity, and they were told to be patient. The time was not ripe for God’s retribution; there were others in the churches who were to suffer, but in the end certain victory would be realized; judgment was on its way.”</a:t>
            </a:r>
          </a:p>
          <a:p>
            <a:pPr algn="r" eaLnBrk="0" fontAlgn="base" hangingPunct="0">
              <a:spcBef>
                <a:spcPct val="50000"/>
              </a:spcBef>
              <a:spcAft>
                <a:spcPct val="0"/>
              </a:spcAft>
            </a:pPr>
            <a:r>
              <a:rPr lang="en-US" altLang="en-US" sz="2000" b="1" dirty="0">
                <a:latin typeface="Arial" panose="020B0604020202020204" pitchFamily="34" charset="0"/>
                <a:cs typeface="Arial" panose="020B0604020202020204" pitchFamily="34" charset="0"/>
              </a:rPr>
              <a:t>Ray Summers, </a:t>
            </a:r>
            <a:r>
              <a:rPr lang="en-US" altLang="en-US" sz="2000" b="1" i="1" dirty="0">
                <a:latin typeface="Arial" panose="020B0604020202020204" pitchFamily="34" charset="0"/>
                <a:cs typeface="Arial" panose="020B0604020202020204" pitchFamily="34" charset="0"/>
              </a:rPr>
              <a:t>Worthy is the Lamb</a:t>
            </a:r>
            <a:r>
              <a:rPr lang="en-US" altLang="en-US" sz="2000" b="1" dirty="0">
                <a:latin typeface="Arial" panose="020B0604020202020204" pitchFamily="34" charset="0"/>
                <a:cs typeface="Arial" panose="020B0604020202020204" pitchFamily="34" charset="0"/>
              </a:rPr>
              <a:t>, Pages 142-143</a:t>
            </a:r>
          </a:p>
        </p:txBody>
      </p:sp>
      <p:sp>
        <p:nvSpPr>
          <p:cNvPr id="3" name="Rectangle 2"/>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
        <p:nvSpPr>
          <p:cNvPr id="2" name="Slide Number Placeholder 1">
            <a:extLst>
              <a:ext uri="{FF2B5EF4-FFF2-40B4-BE49-F238E27FC236}">
                <a16:creationId xmlns:a16="http://schemas.microsoft.com/office/drawing/2014/main" id="{4448C5F7-9103-44D4-90F1-C9201C084FB0}"/>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10</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38578797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1143000" y="1524000"/>
            <a:ext cx="6858000" cy="5181600"/>
          </a:xfrm>
          <a:prstGeom prst="rect">
            <a:avLst/>
          </a:prstGeom>
          <a:noFill/>
          <a:ln w="9525">
            <a:noFill/>
            <a:miter lim="800000"/>
            <a:headEnd/>
            <a:tailEnd/>
          </a:ln>
        </p:spPr>
      </p:pic>
      <p:sp>
        <p:nvSpPr>
          <p:cNvPr id="4" name="TextBox 3"/>
          <p:cNvSpPr txBox="1"/>
          <p:nvPr/>
        </p:nvSpPr>
        <p:spPr>
          <a:xfrm>
            <a:off x="1935969" y="1951883"/>
            <a:ext cx="5181600" cy="3323987"/>
          </a:xfrm>
          <a:prstGeom prst="rect">
            <a:avLst/>
          </a:prstGeom>
          <a:noFill/>
        </p:spPr>
        <p:txBody>
          <a:bodyPr wrap="square" rtlCol="0">
            <a:spAutoFit/>
          </a:bodyPr>
          <a:lstStyle/>
          <a:p>
            <a:pPr lvl="0" algn="ctr">
              <a:defRPr/>
            </a:pPr>
            <a:r>
              <a:rPr lang="en-US" sz="3000" b="1" i="1" dirty="0">
                <a:solidFill>
                  <a:srgbClr val="1F497D">
                    <a:lumMod val="50000"/>
                  </a:srgbClr>
                </a:solidFill>
                <a:latin typeface="Arial" pitchFamily="34" charset="0"/>
                <a:cs typeface="Arial" pitchFamily="34" charset="0"/>
              </a:rPr>
              <a:t>“And I saw when he opened the </a:t>
            </a:r>
            <a:r>
              <a:rPr lang="en-US" sz="3000" b="1" i="1" u="sng" dirty="0">
                <a:solidFill>
                  <a:srgbClr val="1F497D">
                    <a:lumMod val="50000"/>
                  </a:srgbClr>
                </a:solidFill>
                <a:latin typeface="Arial" pitchFamily="34" charset="0"/>
                <a:cs typeface="Arial" pitchFamily="34" charset="0"/>
              </a:rPr>
              <a:t>sixth seal</a:t>
            </a:r>
            <a:r>
              <a:rPr lang="en-US" sz="3000" b="1" i="1" dirty="0">
                <a:solidFill>
                  <a:srgbClr val="1F497D">
                    <a:lumMod val="50000"/>
                  </a:srgbClr>
                </a:solidFill>
                <a:latin typeface="Arial" pitchFamily="34" charset="0"/>
                <a:cs typeface="Arial" pitchFamily="34" charset="0"/>
              </a:rPr>
              <a:t>, and there was a great earthquake; and the sun became black as sackcloth of hair, and the whole moon became as blood”</a:t>
            </a:r>
          </a:p>
        </p:txBody>
      </p:sp>
      <p:sp>
        <p:nvSpPr>
          <p:cNvPr id="6" name="Title 1"/>
          <p:cNvSpPr>
            <a:spLocks noGrp="1"/>
          </p:cNvSpPr>
          <p:nvPr>
            <p:ph type="title"/>
          </p:nvPr>
        </p:nvSpPr>
        <p:spPr>
          <a:xfrm>
            <a:off x="533400" y="387693"/>
            <a:ext cx="8229600" cy="701731"/>
          </a:xfrm>
        </p:spPr>
        <p:txBody>
          <a:bodyPr>
            <a:spAutoFit/>
          </a:bodyPr>
          <a:lstStyle/>
          <a:p>
            <a:r>
              <a:rPr lang="en-US" b="1" u="sng" dirty="0">
                <a:solidFill>
                  <a:schemeClr val="tx1"/>
                </a:solidFill>
                <a:latin typeface="Arial" pitchFamily="34" charset="0"/>
                <a:cs typeface="Arial" pitchFamily="34" charset="0"/>
              </a:rPr>
              <a:t>Revelation 6:12</a:t>
            </a:r>
          </a:p>
        </p:txBody>
      </p:sp>
      <p:sp>
        <p:nvSpPr>
          <p:cNvPr id="2" name="Rectangle 1">
            <a:extLst>
              <a:ext uri="{FF2B5EF4-FFF2-40B4-BE49-F238E27FC236}">
                <a16:creationId xmlns:a16="http://schemas.microsoft.com/office/drawing/2014/main" id="{60591B51-33F0-452F-8481-DA73213D15DC}"/>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10154570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1066800" y="1371600"/>
            <a:ext cx="6858000" cy="5181600"/>
          </a:xfrm>
          <a:prstGeom prst="rect">
            <a:avLst/>
          </a:prstGeom>
          <a:noFill/>
          <a:ln w="9525">
            <a:noFill/>
            <a:miter lim="800000"/>
            <a:headEnd/>
            <a:tailEnd/>
          </a:ln>
        </p:spPr>
      </p:pic>
      <p:sp>
        <p:nvSpPr>
          <p:cNvPr id="4" name="TextBox 3"/>
          <p:cNvSpPr txBox="1"/>
          <p:nvPr/>
        </p:nvSpPr>
        <p:spPr>
          <a:xfrm>
            <a:off x="1859769" y="1711695"/>
            <a:ext cx="5181600" cy="3539430"/>
          </a:xfrm>
          <a:prstGeom prst="rect">
            <a:avLst/>
          </a:prstGeom>
          <a:noFill/>
        </p:spPr>
        <p:txBody>
          <a:bodyPr wrap="square" rtlCol="0">
            <a:spAutoFit/>
          </a:bodyPr>
          <a:lstStyle/>
          <a:p>
            <a:pPr lvl="0" algn="ctr">
              <a:defRPr/>
            </a:pPr>
            <a:r>
              <a:rPr lang="en-US" sz="2800" b="1" i="1" dirty="0">
                <a:solidFill>
                  <a:srgbClr val="1F497D">
                    <a:lumMod val="50000"/>
                  </a:srgbClr>
                </a:solidFill>
                <a:latin typeface="Arial Narrow" pitchFamily="34" charset="0"/>
                <a:cs typeface="Arial" pitchFamily="34" charset="0"/>
              </a:rPr>
              <a:t>“and the stars of the heaven fell unto the earth, as a fig tree casteth her unripe figs when she is shaken of a great wind. And the heaven was removed as a scroll when it is rolled up; and every mountain and island were moved out of their places.”</a:t>
            </a:r>
          </a:p>
        </p:txBody>
      </p:sp>
      <p:sp>
        <p:nvSpPr>
          <p:cNvPr id="6" name="Title 1"/>
          <p:cNvSpPr>
            <a:spLocks noGrp="1"/>
          </p:cNvSpPr>
          <p:nvPr>
            <p:ph type="title"/>
          </p:nvPr>
        </p:nvSpPr>
        <p:spPr>
          <a:xfrm>
            <a:off x="628650" y="384808"/>
            <a:ext cx="7886700" cy="701731"/>
          </a:xfrm>
        </p:spPr>
        <p:txBody>
          <a:bodyPr>
            <a:spAutoFit/>
          </a:bodyPr>
          <a:lstStyle/>
          <a:p>
            <a:r>
              <a:rPr lang="en-US" b="1" u="sng" dirty="0">
                <a:solidFill>
                  <a:schemeClr val="tx1"/>
                </a:solidFill>
                <a:latin typeface="Arial" pitchFamily="34" charset="0"/>
                <a:cs typeface="Arial" pitchFamily="34" charset="0"/>
              </a:rPr>
              <a:t>Revelation 6:13-14</a:t>
            </a:r>
          </a:p>
        </p:txBody>
      </p:sp>
      <p:sp>
        <p:nvSpPr>
          <p:cNvPr id="2" name="Rectangle 1">
            <a:extLst>
              <a:ext uri="{FF2B5EF4-FFF2-40B4-BE49-F238E27FC236}">
                <a16:creationId xmlns:a16="http://schemas.microsoft.com/office/drawing/2014/main" id="{0513AF9F-8CF7-4780-9654-C749A0465503}"/>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28618464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1066800" y="1447800"/>
            <a:ext cx="6858000" cy="5181600"/>
          </a:xfrm>
          <a:prstGeom prst="rect">
            <a:avLst/>
          </a:prstGeom>
          <a:noFill/>
          <a:ln w="9525">
            <a:noFill/>
            <a:miter lim="800000"/>
            <a:headEnd/>
            <a:tailEnd/>
          </a:ln>
        </p:spPr>
      </p:pic>
      <p:sp>
        <p:nvSpPr>
          <p:cNvPr id="4" name="TextBox 3"/>
          <p:cNvSpPr txBox="1"/>
          <p:nvPr/>
        </p:nvSpPr>
        <p:spPr>
          <a:xfrm>
            <a:off x="1867292" y="1780979"/>
            <a:ext cx="5181600" cy="3539430"/>
          </a:xfrm>
          <a:prstGeom prst="rect">
            <a:avLst/>
          </a:prstGeom>
          <a:noFill/>
        </p:spPr>
        <p:txBody>
          <a:bodyPr wrap="square" rtlCol="0">
            <a:spAutoFit/>
          </a:bodyPr>
          <a:lstStyle/>
          <a:p>
            <a:pPr lvl="0" algn="ctr">
              <a:defRPr/>
            </a:pPr>
            <a:r>
              <a:rPr lang="en-US" sz="2800" b="1" i="1" dirty="0">
                <a:solidFill>
                  <a:srgbClr val="1F497D">
                    <a:lumMod val="50000"/>
                  </a:srgbClr>
                </a:solidFill>
                <a:latin typeface="Arial" panose="020B0604020202020204" pitchFamily="34" charset="0"/>
                <a:cs typeface="Arial" panose="020B0604020202020204" pitchFamily="34" charset="0"/>
              </a:rPr>
              <a:t>“And the kings of the earth, and the princes, and the chief captains, and the rich, and the strong, and every bondman and freeman, hid themselves in the caves and in the rocks of the mountains”</a:t>
            </a:r>
          </a:p>
        </p:txBody>
      </p:sp>
      <p:sp>
        <p:nvSpPr>
          <p:cNvPr id="6" name="Title 1"/>
          <p:cNvSpPr>
            <a:spLocks noGrp="1"/>
          </p:cNvSpPr>
          <p:nvPr>
            <p:ph type="title"/>
          </p:nvPr>
        </p:nvSpPr>
        <p:spPr>
          <a:xfrm>
            <a:off x="628650" y="384808"/>
            <a:ext cx="7886700" cy="701731"/>
          </a:xfrm>
        </p:spPr>
        <p:txBody>
          <a:bodyPr>
            <a:spAutoFit/>
          </a:bodyPr>
          <a:lstStyle/>
          <a:p>
            <a:r>
              <a:rPr lang="en-US" b="1" u="sng" dirty="0">
                <a:solidFill>
                  <a:schemeClr val="tx1"/>
                </a:solidFill>
                <a:latin typeface="Arial" pitchFamily="34" charset="0"/>
                <a:cs typeface="Arial" pitchFamily="34" charset="0"/>
              </a:rPr>
              <a:t>Revelation 6:15</a:t>
            </a:r>
          </a:p>
        </p:txBody>
      </p:sp>
      <p:sp>
        <p:nvSpPr>
          <p:cNvPr id="2" name="Rectangle 1">
            <a:extLst>
              <a:ext uri="{FF2B5EF4-FFF2-40B4-BE49-F238E27FC236}">
                <a16:creationId xmlns:a16="http://schemas.microsoft.com/office/drawing/2014/main" id="{7ECEB1DB-468E-4282-ADCF-787BC31B1910}"/>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27117237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1143000" y="1371600"/>
            <a:ext cx="6858000" cy="5181600"/>
          </a:xfrm>
          <a:prstGeom prst="rect">
            <a:avLst/>
          </a:prstGeom>
          <a:noFill/>
          <a:ln w="9525">
            <a:noFill/>
            <a:miter lim="800000"/>
            <a:headEnd/>
            <a:tailEnd/>
          </a:ln>
        </p:spPr>
      </p:pic>
      <p:sp>
        <p:nvSpPr>
          <p:cNvPr id="4" name="TextBox 3"/>
          <p:cNvSpPr txBox="1"/>
          <p:nvPr/>
        </p:nvSpPr>
        <p:spPr>
          <a:xfrm>
            <a:off x="1843846" y="1641582"/>
            <a:ext cx="5380892" cy="3539430"/>
          </a:xfrm>
          <a:prstGeom prst="rect">
            <a:avLst/>
          </a:prstGeom>
          <a:noFill/>
        </p:spPr>
        <p:txBody>
          <a:bodyPr wrap="square" rtlCol="0">
            <a:spAutoFit/>
          </a:bodyPr>
          <a:lstStyle/>
          <a:p>
            <a:pPr lvl="0" algn="ctr">
              <a:defRPr/>
            </a:pPr>
            <a:r>
              <a:rPr lang="en-US" sz="2800" b="1" i="1" dirty="0">
                <a:solidFill>
                  <a:srgbClr val="1F497D">
                    <a:lumMod val="50000"/>
                  </a:srgbClr>
                </a:solidFill>
                <a:latin typeface="Arial" pitchFamily="34" charset="0"/>
                <a:cs typeface="Arial" pitchFamily="34" charset="0"/>
              </a:rPr>
              <a:t>“and they say to the mountains and to the rocks, Fall on us, and hide us from the face of him that sitteth on the throne, and from the wrath of the Lamb: for the great day of their wrath is come; and who is able to stand?”</a:t>
            </a:r>
          </a:p>
        </p:txBody>
      </p:sp>
      <p:sp>
        <p:nvSpPr>
          <p:cNvPr id="6" name="Title 1"/>
          <p:cNvSpPr>
            <a:spLocks noGrp="1"/>
          </p:cNvSpPr>
          <p:nvPr>
            <p:ph type="title"/>
          </p:nvPr>
        </p:nvSpPr>
        <p:spPr>
          <a:xfrm>
            <a:off x="628650" y="384807"/>
            <a:ext cx="7886700" cy="701731"/>
          </a:xfrm>
        </p:spPr>
        <p:txBody>
          <a:bodyPr>
            <a:spAutoFit/>
          </a:bodyPr>
          <a:lstStyle/>
          <a:p>
            <a:r>
              <a:rPr lang="en-US" b="1" u="sng" dirty="0">
                <a:solidFill>
                  <a:schemeClr val="tx1"/>
                </a:solidFill>
                <a:latin typeface="Arial" pitchFamily="34" charset="0"/>
                <a:cs typeface="Arial" pitchFamily="34" charset="0"/>
              </a:rPr>
              <a:t>Revelation 6:16-17</a:t>
            </a:r>
          </a:p>
        </p:txBody>
      </p:sp>
      <p:sp>
        <p:nvSpPr>
          <p:cNvPr id="2" name="Rectangle 1">
            <a:extLst>
              <a:ext uri="{FF2B5EF4-FFF2-40B4-BE49-F238E27FC236}">
                <a16:creationId xmlns:a16="http://schemas.microsoft.com/office/drawing/2014/main" id="{B274E7F0-62D1-4467-B5EC-3225555CBCF3}"/>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28861428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24211" y="391198"/>
            <a:ext cx="8326814" cy="1311128"/>
          </a:xfrm>
          <a:noFill/>
          <a:ln w="38100">
            <a:noFill/>
          </a:ln>
        </p:spPr>
        <p:txBody>
          <a:bodyPr wrap="square">
            <a:spAutoFit/>
          </a:bodyPr>
          <a:lstStyle/>
          <a:p>
            <a:r>
              <a:rPr lang="en-US" b="1" u="sng" dirty="0">
                <a:solidFill>
                  <a:schemeClr val="tx1"/>
                </a:solidFill>
                <a:latin typeface="Arial" pitchFamily="34" charset="0"/>
                <a:cs typeface="Arial" pitchFamily="34" charset="0"/>
              </a:rPr>
              <a:t>Sixth Seal</a:t>
            </a:r>
            <a:r>
              <a:rPr lang="en-US" b="1" dirty="0">
                <a:solidFill>
                  <a:schemeClr val="tx1"/>
                </a:solidFill>
                <a:latin typeface="Arial" pitchFamily="34" charset="0"/>
                <a:cs typeface="Arial" pitchFamily="34" charset="0"/>
              </a:rPr>
              <a:t> –</a:t>
            </a:r>
            <a:br>
              <a:rPr lang="en-US" b="1" u="sng" dirty="0">
                <a:solidFill>
                  <a:schemeClr val="tx1"/>
                </a:solidFill>
                <a:latin typeface="Arial" pitchFamily="34" charset="0"/>
                <a:cs typeface="Arial" pitchFamily="34" charset="0"/>
              </a:rPr>
            </a:br>
            <a:r>
              <a:rPr lang="en-US" dirty="0">
                <a:solidFill>
                  <a:schemeClr val="tx1"/>
                </a:solidFill>
                <a:latin typeface="Arial" pitchFamily="34" charset="0"/>
                <a:cs typeface="Arial" pitchFamily="34" charset="0"/>
              </a:rPr>
              <a:t>“</a:t>
            </a:r>
            <a:r>
              <a:rPr lang="en-US" b="1" u="sng" dirty="0">
                <a:solidFill>
                  <a:schemeClr val="tx1"/>
                </a:solidFill>
                <a:latin typeface="Arial" pitchFamily="34" charset="0"/>
                <a:cs typeface="Arial" pitchFamily="34" charset="0"/>
              </a:rPr>
              <a:t>Announcement of Judgment</a:t>
            </a:r>
            <a:r>
              <a:rPr lang="en-US" dirty="0">
                <a:solidFill>
                  <a:schemeClr val="tx1"/>
                </a:solidFill>
                <a:latin typeface="Arial" pitchFamily="34" charset="0"/>
                <a:cs typeface="Arial" pitchFamily="34" charset="0"/>
              </a:rPr>
              <a:t>”</a:t>
            </a:r>
          </a:p>
        </p:txBody>
      </p:sp>
      <p:sp>
        <p:nvSpPr>
          <p:cNvPr id="3" name="Content Placeholder 2"/>
          <p:cNvSpPr>
            <a:spLocks noGrp="1"/>
          </p:cNvSpPr>
          <p:nvPr>
            <p:ph idx="1"/>
          </p:nvPr>
        </p:nvSpPr>
        <p:spPr>
          <a:xfrm>
            <a:off x="280987" y="1808871"/>
            <a:ext cx="8582025" cy="4832092"/>
          </a:xfrm>
          <a:solidFill>
            <a:schemeClr val="tx1"/>
          </a:solidFill>
          <a:ln w="38100">
            <a:solidFill>
              <a:schemeClr val="tx1">
                <a:alpha val="0"/>
              </a:schemeClr>
            </a:solidFill>
          </a:ln>
        </p:spPr>
        <p:txBody>
          <a:bodyPr wrap="square">
            <a:spAutoFit/>
          </a:bodyPr>
          <a:lstStyle/>
          <a:p>
            <a:pPr>
              <a:lnSpc>
                <a:spcPct val="100000"/>
              </a:lnSpc>
              <a:spcBef>
                <a:spcPts val="0"/>
              </a:spcBef>
            </a:pPr>
            <a:r>
              <a:rPr lang="en-US" dirty="0">
                <a:solidFill>
                  <a:schemeClr val="bg1"/>
                </a:solidFill>
                <a:latin typeface="Arial" pitchFamily="34" charset="0"/>
                <a:cs typeface="Arial" pitchFamily="34" charset="0"/>
              </a:rPr>
              <a:t>No one is hurt in </a:t>
            </a:r>
            <a:r>
              <a:rPr lang="en-US" b="1" dirty="0">
                <a:solidFill>
                  <a:schemeClr val="bg1"/>
                </a:solidFill>
                <a:latin typeface="Arial" pitchFamily="34" charset="0"/>
                <a:cs typeface="Arial" pitchFamily="34" charset="0"/>
              </a:rPr>
              <a:t>verses 15-16</a:t>
            </a:r>
            <a:r>
              <a:rPr lang="en-US" dirty="0">
                <a:solidFill>
                  <a:schemeClr val="bg1"/>
                </a:solidFill>
                <a:latin typeface="Arial" pitchFamily="34" charset="0"/>
                <a:cs typeface="Arial" pitchFamily="34" charset="0"/>
              </a:rPr>
              <a:t> – yet!</a:t>
            </a:r>
          </a:p>
          <a:p>
            <a:pPr>
              <a:lnSpc>
                <a:spcPct val="100000"/>
              </a:lnSpc>
              <a:spcBef>
                <a:spcPts val="0"/>
              </a:spcBef>
            </a:pPr>
            <a:r>
              <a:rPr lang="en-US" dirty="0">
                <a:solidFill>
                  <a:schemeClr val="bg1"/>
                </a:solidFill>
                <a:latin typeface="Arial" pitchFamily="34" charset="0"/>
                <a:cs typeface="Arial" pitchFamily="34" charset="0"/>
              </a:rPr>
              <a:t>Announcement of </a:t>
            </a:r>
            <a:r>
              <a:rPr lang="en-US" b="1" dirty="0">
                <a:solidFill>
                  <a:schemeClr val="bg1"/>
                </a:solidFill>
                <a:latin typeface="Arial" pitchFamily="34" charset="0"/>
                <a:cs typeface="Arial" pitchFamily="34" charset="0"/>
              </a:rPr>
              <a:t>judgment</a:t>
            </a:r>
            <a:r>
              <a:rPr lang="en-US" dirty="0">
                <a:solidFill>
                  <a:schemeClr val="bg1"/>
                </a:solidFill>
                <a:latin typeface="Arial" pitchFamily="34" charset="0"/>
                <a:cs typeface="Arial" pitchFamily="34" charset="0"/>
              </a:rPr>
              <a:t> to come is vividly portrayed.</a:t>
            </a:r>
          </a:p>
          <a:p>
            <a:pPr>
              <a:lnSpc>
                <a:spcPct val="100000"/>
              </a:lnSpc>
              <a:spcBef>
                <a:spcPts val="0"/>
              </a:spcBef>
            </a:pPr>
            <a:r>
              <a:rPr lang="en-US" dirty="0">
                <a:solidFill>
                  <a:schemeClr val="bg1"/>
                </a:solidFill>
                <a:latin typeface="Arial" pitchFamily="34" charset="0"/>
                <a:cs typeface="Arial" pitchFamily="34" charset="0"/>
              </a:rPr>
              <a:t>“</a:t>
            </a:r>
            <a:r>
              <a:rPr lang="en-US" b="1" dirty="0">
                <a:solidFill>
                  <a:schemeClr val="bg1"/>
                </a:solidFill>
                <a:latin typeface="Arial" pitchFamily="34" charset="0"/>
                <a:cs typeface="Arial" pitchFamily="34" charset="0"/>
              </a:rPr>
              <a:t>Wrath of the Lamb</a:t>
            </a:r>
            <a:r>
              <a:rPr lang="en-US" dirty="0">
                <a:solidFill>
                  <a:schemeClr val="bg1"/>
                </a:solidFill>
                <a:latin typeface="Arial" pitchFamily="34" charset="0"/>
                <a:cs typeface="Arial" pitchFamily="34" charset="0"/>
              </a:rPr>
              <a:t>”</a:t>
            </a:r>
          </a:p>
          <a:p>
            <a:pPr lvl="1">
              <a:lnSpc>
                <a:spcPct val="100000"/>
              </a:lnSpc>
              <a:spcBef>
                <a:spcPts val="0"/>
              </a:spcBef>
            </a:pPr>
            <a:r>
              <a:rPr lang="en-US" dirty="0">
                <a:solidFill>
                  <a:schemeClr val="bg1"/>
                </a:solidFill>
                <a:latin typeface="Arial" pitchFamily="34" charset="0"/>
                <a:cs typeface="Arial" pitchFamily="34" charset="0"/>
              </a:rPr>
              <a:t>No one will be able to stand against God’s righteous judgment!</a:t>
            </a:r>
          </a:p>
          <a:p>
            <a:pPr marL="0" indent="0">
              <a:lnSpc>
                <a:spcPct val="100000"/>
              </a:lnSpc>
              <a:spcBef>
                <a:spcPts val="0"/>
              </a:spcBef>
              <a:buNone/>
            </a:pPr>
            <a:r>
              <a:rPr lang="en-US" b="1" dirty="0">
                <a:solidFill>
                  <a:schemeClr val="bg1"/>
                </a:solidFill>
                <a:latin typeface="Arial" pitchFamily="34" charset="0"/>
                <a:cs typeface="Arial" pitchFamily="34" charset="0"/>
              </a:rPr>
              <a:t>Vision of John’s judgment can be seen in the Old Testament on other judgments:</a:t>
            </a:r>
          </a:p>
          <a:p>
            <a:pPr lvl="1">
              <a:lnSpc>
                <a:spcPct val="100000"/>
              </a:lnSpc>
              <a:spcBef>
                <a:spcPts val="0"/>
              </a:spcBef>
            </a:pPr>
            <a:r>
              <a:rPr lang="en-US" sz="2400" dirty="0">
                <a:solidFill>
                  <a:schemeClr val="bg1"/>
                </a:solidFill>
                <a:latin typeface="Arial" pitchFamily="34" charset="0"/>
                <a:cs typeface="Arial" pitchFamily="34" charset="0"/>
              </a:rPr>
              <a:t>Stars falling: Ezekiel 32:7-8; Isaiah 13:10</a:t>
            </a:r>
          </a:p>
          <a:p>
            <a:pPr lvl="1">
              <a:lnSpc>
                <a:spcPct val="100000"/>
              </a:lnSpc>
              <a:spcBef>
                <a:spcPts val="0"/>
              </a:spcBef>
            </a:pPr>
            <a:r>
              <a:rPr lang="en-US" sz="2400" dirty="0">
                <a:solidFill>
                  <a:schemeClr val="bg1"/>
                </a:solidFill>
                <a:latin typeface="Arial" pitchFamily="34" charset="0"/>
                <a:cs typeface="Arial" pitchFamily="34" charset="0"/>
              </a:rPr>
              <a:t>Fig trees: Isaiah 34:3-5; Matthew 21:18-21; Matthew 24:32; Luke 21:29</a:t>
            </a:r>
          </a:p>
          <a:p>
            <a:pPr lvl="1">
              <a:lnSpc>
                <a:spcPct val="100000"/>
              </a:lnSpc>
              <a:spcBef>
                <a:spcPts val="0"/>
              </a:spcBef>
            </a:pPr>
            <a:r>
              <a:rPr lang="en-US" sz="2400" dirty="0">
                <a:solidFill>
                  <a:schemeClr val="bg1"/>
                </a:solidFill>
                <a:latin typeface="Arial" pitchFamily="34" charset="0"/>
                <a:cs typeface="Arial" pitchFamily="34" charset="0"/>
              </a:rPr>
              <a:t>Heaven removed: Isaiah 34:3-5</a:t>
            </a:r>
          </a:p>
          <a:p>
            <a:pPr lvl="1">
              <a:lnSpc>
                <a:spcPct val="100000"/>
              </a:lnSpc>
              <a:spcBef>
                <a:spcPts val="0"/>
              </a:spcBef>
            </a:pPr>
            <a:r>
              <a:rPr lang="en-US" sz="2400" dirty="0">
                <a:solidFill>
                  <a:schemeClr val="bg1"/>
                </a:solidFill>
                <a:latin typeface="Arial" pitchFamily="34" charset="0"/>
                <a:cs typeface="Arial" pitchFamily="34" charset="0"/>
              </a:rPr>
              <a:t>Mountains removed: Isaiah 13:13; 29:5-6</a:t>
            </a:r>
          </a:p>
          <a:p>
            <a:pPr lvl="1">
              <a:lnSpc>
                <a:spcPct val="100000"/>
              </a:lnSpc>
              <a:spcBef>
                <a:spcPts val="0"/>
              </a:spcBef>
            </a:pPr>
            <a:r>
              <a:rPr lang="en-US" sz="2400" dirty="0">
                <a:solidFill>
                  <a:schemeClr val="bg1"/>
                </a:solidFill>
                <a:latin typeface="Arial" pitchFamily="34" charset="0"/>
                <a:cs typeface="Arial" pitchFamily="34" charset="0"/>
              </a:rPr>
              <a:t>Isles removed (Tyre): Ezekiel 26:15-19</a:t>
            </a:r>
          </a:p>
          <a:p>
            <a:pPr lvl="1">
              <a:lnSpc>
                <a:spcPct val="100000"/>
              </a:lnSpc>
              <a:spcBef>
                <a:spcPts val="0"/>
              </a:spcBef>
            </a:pPr>
            <a:r>
              <a:rPr lang="en-US" sz="2400" dirty="0">
                <a:solidFill>
                  <a:schemeClr val="bg1"/>
                </a:solidFill>
                <a:latin typeface="Arial" pitchFamily="34" charset="0"/>
                <a:cs typeface="Arial" pitchFamily="34" charset="0"/>
              </a:rPr>
              <a:t>cf. Fall of Jerusalem. Matthew 24:29ff</a:t>
            </a:r>
          </a:p>
        </p:txBody>
      </p:sp>
      <p:sp>
        <p:nvSpPr>
          <p:cNvPr id="2" name="Rectangle 1">
            <a:extLst>
              <a:ext uri="{FF2B5EF4-FFF2-40B4-BE49-F238E27FC236}">
                <a16:creationId xmlns:a16="http://schemas.microsoft.com/office/drawing/2014/main" id="{26E84F40-A833-4D51-843F-CEC124E39773}"/>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2178859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14784" y="391198"/>
            <a:ext cx="8345668" cy="1311128"/>
          </a:xfrm>
          <a:noFill/>
          <a:ln w="38100">
            <a:noFill/>
          </a:ln>
        </p:spPr>
        <p:txBody>
          <a:bodyPr wrap="square">
            <a:spAutoFit/>
          </a:bodyPr>
          <a:lstStyle/>
          <a:p>
            <a:r>
              <a:rPr lang="en-US" b="1" u="sng" dirty="0">
                <a:solidFill>
                  <a:schemeClr val="tx1"/>
                </a:solidFill>
                <a:latin typeface="Arial" pitchFamily="34" charset="0"/>
                <a:cs typeface="Arial" pitchFamily="34" charset="0"/>
              </a:rPr>
              <a:t>Sixth Seal</a:t>
            </a:r>
            <a:r>
              <a:rPr lang="en-US" b="1" dirty="0">
                <a:solidFill>
                  <a:schemeClr val="tx1"/>
                </a:solidFill>
                <a:latin typeface="Arial" pitchFamily="34" charset="0"/>
                <a:cs typeface="Arial" pitchFamily="34" charset="0"/>
              </a:rPr>
              <a:t> –</a:t>
            </a:r>
            <a:br>
              <a:rPr lang="en-US" b="1" u="sng" dirty="0">
                <a:solidFill>
                  <a:schemeClr val="tx1"/>
                </a:solidFill>
                <a:latin typeface="Arial" pitchFamily="34" charset="0"/>
                <a:cs typeface="Arial" pitchFamily="34" charset="0"/>
              </a:rPr>
            </a:br>
            <a:r>
              <a:rPr lang="en-US" dirty="0">
                <a:solidFill>
                  <a:schemeClr val="tx1"/>
                </a:solidFill>
                <a:latin typeface="Arial" pitchFamily="34" charset="0"/>
                <a:cs typeface="Arial" pitchFamily="34" charset="0"/>
              </a:rPr>
              <a:t>“</a:t>
            </a:r>
            <a:r>
              <a:rPr lang="en-US" b="1" u="sng" dirty="0">
                <a:solidFill>
                  <a:schemeClr val="tx1"/>
                </a:solidFill>
                <a:latin typeface="Arial" pitchFamily="34" charset="0"/>
                <a:cs typeface="Arial" pitchFamily="34" charset="0"/>
              </a:rPr>
              <a:t>Announcement of Judgment</a:t>
            </a:r>
            <a:r>
              <a:rPr lang="en-US" dirty="0">
                <a:solidFill>
                  <a:schemeClr val="tx1"/>
                </a:solidFill>
                <a:latin typeface="Arial" pitchFamily="34" charset="0"/>
                <a:cs typeface="Arial" pitchFamily="34" charset="0"/>
              </a:rPr>
              <a:t>”</a:t>
            </a:r>
          </a:p>
        </p:txBody>
      </p:sp>
      <p:sp>
        <p:nvSpPr>
          <p:cNvPr id="3" name="Content Placeholder 2"/>
          <p:cNvSpPr>
            <a:spLocks noGrp="1"/>
          </p:cNvSpPr>
          <p:nvPr>
            <p:ph idx="1"/>
          </p:nvPr>
        </p:nvSpPr>
        <p:spPr>
          <a:xfrm>
            <a:off x="84841" y="1847850"/>
            <a:ext cx="8964891" cy="4893647"/>
          </a:xfrm>
          <a:solidFill>
            <a:schemeClr val="tx1"/>
          </a:solidFill>
          <a:ln w="38100">
            <a:solidFill>
              <a:schemeClr val="tx1">
                <a:alpha val="0"/>
              </a:schemeClr>
            </a:solidFill>
          </a:ln>
        </p:spPr>
        <p:txBody>
          <a:bodyPr wrap="square">
            <a:spAutoFit/>
          </a:bodyPr>
          <a:lstStyle/>
          <a:p>
            <a:pPr>
              <a:lnSpc>
                <a:spcPct val="100000"/>
              </a:lnSpc>
              <a:spcBef>
                <a:spcPts val="0"/>
              </a:spcBef>
            </a:pPr>
            <a:r>
              <a:rPr lang="en-US" sz="2600" dirty="0">
                <a:solidFill>
                  <a:schemeClr val="bg1"/>
                </a:solidFill>
                <a:latin typeface="Arial Narrow" pitchFamily="34" charset="0"/>
              </a:rPr>
              <a:t>Vision of </a:t>
            </a:r>
            <a:r>
              <a:rPr lang="en-US" sz="2600" b="1" dirty="0">
                <a:solidFill>
                  <a:schemeClr val="bg1"/>
                </a:solidFill>
                <a:latin typeface="Arial Narrow" pitchFamily="34" charset="0"/>
              </a:rPr>
              <a:t>John’s judgment </a:t>
            </a:r>
            <a:r>
              <a:rPr lang="en-US" sz="2600" dirty="0">
                <a:solidFill>
                  <a:schemeClr val="bg1"/>
                </a:solidFill>
                <a:latin typeface="Arial Narrow" pitchFamily="34" charset="0"/>
              </a:rPr>
              <a:t>can be seen in the Old Testament on other judgments (Continued):</a:t>
            </a:r>
          </a:p>
          <a:p>
            <a:pPr lvl="1">
              <a:lnSpc>
                <a:spcPct val="100000"/>
              </a:lnSpc>
              <a:spcBef>
                <a:spcPts val="0"/>
              </a:spcBef>
            </a:pPr>
            <a:r>
              <a:rPr lang="en-US" sz="2600" b="1" dirty="0">
                <a:solidFill>
                  <a:schemeClr val="bg1"/>
                </a:solidFill>
                <a:latin typeface="Arial Narrow" pitchFamily="34" charset="0"/>
              </a:rPr>
              <a:t>Isaiah 2:10-21</a:t>
            </a:r>
            <a:r>
              <a:rPr lang="en-US" sz="2600" dirty="0">
                <a:solidFill>
                  <a:schemeClr val="bg1"/>
                </a:solidFill>
                <a:latin typeface="Arial Narrow" pitchFamily="34" charset="0"/>
              </a:rPr>
              <a:t> – (Judah/Jerusalem)</a:t>
            </a:r>
          </a:p>
          <a:p>
            <a:pPr lvl="1">
              <a:lnSpc>
                <a:spcPct val="100000"/>
              </a:lnSpc>
              <a:spcBef>
                <a:spcPts val="0"/>
              </a:spcBef>
            </a:pPr>
            <a:r>
              <a:rPr lang="en-US" sz="2600" b="1" dirty="0">
                <a:solidFill>
                  <a:schemeClr val="bg1"/>
                </a:solidFill>
                <a:latin typeface="Arial Narrow" pitchFamily="34" charset="0"/>
              </a:rPr>
              <a:t>Isaiah 29:6</a:t>
            </a:r>
            <a:r>
              <a:rPr lang="en-US" sz="2600" dirty="0">
                <a:solidFill>
                  <a:schemeClr val="bg1"/>
                </a:solidFill>
                <a:latin typeface="Arial Narrow" pitchFamily="34" charset="0"/>
              </a:rPr>
              <a:t> – (Judah/Jerusalem)</a:t>
            </a:r>
          </a:p>
          <a:p>
            <a:pPr lvl="1">
              <a:lnSpc>
                <a:spcPct val="100000"/>
              </a:lnSpc>
              <a:spcBef>
                <a:spcPts val="0"/>
              </a:spcBef>
            </a:pPr>
            <a:r>
              <a:rPr lang="en-US" sz="2600" b="1" dirty="0">
                <a:solidFill>
                  <a:schemeClr val="bg1"/>
                </a:solidFill>
                <a:latin typeface="Arial Narrow" pitchFamily="34" charset="0"/>
              </a:rPr>
              <a:t>Isaiah 34:4</a:t>
            </a:r>
            <a:r>
              <a:rPr lang="en-US" sz="2600" dirty="0">
                <a:solidFill>
                  <a:schemeClr val="bg1"/>
                </a:solidFill>
                <a:latin typeface="Arial Narrow" pitchFamily="34" charset="0"/>
              </a:rPr>
              <a:t> – “sky spilt” (Edom)</a:t>
            </a:r>
          </a:p>
          <a:p>
            <a:pPr lvl="1">
              <a:lnSpc>
                <a:spcPct val="100000"/>
              </a:lnSpc>
              <a:spcBef>
                <a:spcPts val="0"/>
              </a:spcBef>
            </a:pPr>
            <a:r>
              <a:rPr lang="en-US" sz="2600" b="1" dirty="0">
                <a:solidFill>
                  <a:schemeClr val="bg1"/>
                </a:solidFill>
                <a:latin typeface="Arial Narrow" pitchFamily="34" charset="0"/>
              </a:rPr>
              <a:t>Isaiah 13:10</a:t>
            </a:r>
            <a:r>
              <a:rPr lang="en-US" sz="2600" dirty="0">
                <a:solidFill>
                  <a:schemeClr val="bg1"/>
                </a:solidFill>
                <a:latin typeface="Arial Narrow" pitchFamily="34" charset="0"/>
              </a:rPr>
              <a:t> – “sun dark” (Babylon)</a:t>
            </a:r>
          </a:p>
          <a:p>
            <a:pPr lvl="1">
              <a:lnSpc>
                <a:spcPct val="100000"/>
              </a:lnSpc>
              <a:spcBef>
                <a:spcPts val="0"/>
              </a:spcBef>
            </a:pPr>
            <a:r>
              <a:rPr lang="en-US" sz="2600" b="1" dirty="0">
                <a:solidFill>
                  <a:schemeClr val="bg1"/>
                </a:solidFill>
                <a:latin typeface="Arial Narrow" pitchFamily="34" charset="0"/>
              </a:rPr>
              <a:t>Zephaniah 1:14-15</a:t>
            </a:r>
            <a:r>
              <a:rPr lang="en-US" sz="2600" dirty="0">
                <a:solidFill>
                  <a:schemeClr val="bg1"/>
                </a:solidFill>
                <a:latin typeface="Arial Narrow" pitchFamily="34" charset="0"/>
              </a:rPr>
              <a:t> – (Judah)</a:t>
            </a:r>
          </a:p>
          <a:p>
            <a:pPr lvl="1">
              <a:lnSpc>
                <a:spcPct val="100000"/>
              </a:lnSpc>
              <a:spcBef>
                <a:spcPts val="0"/>
              </a:spcBef>
            </a:pPr>
            <a:r>
              <a:rPr lang="en-US" sz="2600" b="1" dirty="0">
                <a:solidFill>
                  <a:schemeClr val="bg1"/>
                </a:solidFill>
                <a:latin typeface="Arial Narrow" pitchFamily="34" charset="0"/>
              </a:rPr>
              <a:t>Joel 2:10</a:t>
            </a:r>
            <a:r>
              <a:rPr lang="en-US" sz="2600" dirty="0">
                <a:solidFill>
                  <a:schemeClr val="bg1"/>
                </a:solidFill>
                <a:latin typeface="Arial Narrow" pitchFamily="34" charset="0"/>
              </a:rPr>
              <a:t> – (Judah/Jerusalem)</a:t>
            </a:r>
          </a:p>
          <a:p>
            <a:pPr lvl="1">
              <a:lnSpc>
                <a:spcPct val="100000"/>
              </a:lnSpc>
              <a:spcBef>
                <a:spcPts val="0"/>
              </a:spcBef>
            </a:pPr>
            <a:r>
              <a:rPr lang="en-US" sz="2600" b="1" dirty="0">
                <a:solidFill>
                  <a:schemeClr val="bg1"/>
                </a:solidFill>
                <a:latin typeface="Arial Narrow" pitchFamily="34" charset="0"/>
              </a:rPr>
              <a:t>Micah 1:3-6</a:t>
            </a:r>
            <a:r>
              <a:rPr lang="en-US" sz="2600" dirty="0">
                <a:solidFill>
                  <a:schemeClr val="bg1"/>
                </a:solidFill>
                <a:latin typeface="Arial Narrow" pitchFamily="34" charset="0"/>
              </a:rPr>
              <a:t> – mountains (Samaria – Israel/Jerusalem – Judah)</a:t>
            </a:r>
          </a:p>
          <a:p>
            <a:pPr lvl="1">
              <a:lnSpc>
                <a:spcPct val="100000"/>
              </a:lnSpc>
              <a:spcBef>
                <a:spcPts val="0"/>
              </a:spcBef>
            </a:pPr>
            <a:r>
              <a:rPr lang="en-US" sz="2600" b="1" dirty="0">
                <a:solidFill>
                  <a:schemeClr val="bg1"/>
                </a:solidFill>
                <a:latin typeface="Arial Narrow" pitchFamily="34" charset="0"/>
              </a:rPr>
              <a:t>Jeremiah 4:23-26</a:t>
            </a:r>
            <a:r>
              <a:rPr lang="en-US" sz="2600" dirty="0">
                <a:solidFill>
                  <a:schemeClr val="bg1"/>
                </a:solidFill>
                <a:latin typeface="Arial Narrow" pitchFamily="34" charset="0"/>
              </a:rPr>
              <a:t> – (Judah)</a:t>
            </a:r>
          </a:p>
          <a:p>
            <a:pPr>
              <a:lnSpc>
                <a:spcPct val="100000"/>
              </a:lnSpc>
              <a:spcBef>
                <a:spcPts val="0"/>
              </a:spcBef>
            </a:pPr>
            <a:r>
              <a:rPr lang="sv-SE" sz="2600" dirty="0">
                <a:solidFill>
                  <a:schemeClr val="bg1"/>
                </a:solidFill>
                <a:latin typeface="Arial Narrow" pitchFamily="34" charset="0"/>
              </a:rPr>
              <a:t>Vision of John’s judgment can be seen in the New Testament in the fall of Jerusalem. (Matthew 24:29).</a:t>
            </a:r>
            <a:endParaRPr lang="en-US" sz="2600" dirty="0">
              <a:solidFill>
                <a:schemeClr val="bg1"/>
              </a:solidFill>
              <a:latin typeface="Arial Narrow" pitchFamily="34" charset="0"/>
            </a:endParaRPr>
          </a:p>
        </p:txBody>
      </p:sp>
      <p:sp>
        <p:nvSpPr>
          <p:cNvPr id="2" name="Rectangle 1">
            <a:extLst>
              <a:ext uri="{FF2B5EF4-FFF2-40B4-BE49-F238E27FC236}">
                <a16:creationId xmlns:a16="http://schemas.microsoft.com/office/drawing/2014/main" id="{F9F52260-1D5B-48C5-82CB-57684F6200CD}"/>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14803585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14784" y="391198"/>
            <a:ext cx="8326814" cy="1311128"/>
          </a:xfrm>
          <a:noFill/>
          <a:ln w="38100">
            <a:noFill/>
          </a:ln>
        </p:spPr>
        <p:txBody>
          <a:bodyPr wrap="square">
            <a:spAutoFit/>
          </a:bodyPr>
          <a:lstStyle/>
          <a:p>
            <a:r>
              <a:rPr lang="en-US" b="1" u="sng" dirty="0">
                <a:solidFill>
                  <a:schemeClr val="tx1"/>
                </a:solidFill>
                <a:latin typeface="Arial" pitchFamily="34" charset="0"/>
                <a:cs typeface="Arial" pitchFamily="34" charset="0"/>
              </a:rPr>
              <a:t>Sixth Seal</a:t>
            </a:r>
            <a:r>
              <a:rPr lang="en-US" b="1" dirty="0">
                <a:solidFill>
                  <a:schemeClr val="tx1"/>
                </a:solidFill>
                <a:latin typeface="Arial" pitchFamily="34" charset="0"/>
                <a:cs typeface="Arial" pitchFamily="34" charset="0"/>
              </a:rPr>
              <a:t> –</a:t>
            </a:r>
            <a:br>
              <a:rPr lang="en-US" b="1" u="sng" dirty="0">
                <a:solidFill>
                  <a:schemeClr val="tx1"/>
                </a:solidFill>
                <a:latin typeface="Arial" pitchFamily="34" charset="0"/>
                <a:cs typeface="Arial" pitchFamily="34" charset="0"/>
              </a:rPr>
            </a:br>
            <a:r>
              <a:rPr lang="en-US" dirty="0">
                <a:solidFill>
                  <a:schemeClr val="tx1"/>
                </a:solidFill>
                <a:latin typeface="Arial" pitchFamily="34" charset="0"/>
                <a:cs typeface="Arial" pitchFamily="34" charset="0"/>
              </a:rPr>
              <a:t>“</a:t>
            </a:r>
            <a:r>
              <a:rPr lang="en-US" b="1" u="sng" dirty="0">
                <a:solidFill>
                  <a:schemeClr val="tx1"/>
                </a:solidFill>
                <a:latin typeface="Arial" pitchFamily="34" charset="0"/>
                <a:cs typeface="Arial" pitchFamily="34" charset="0"/>
              </a:rPr>
              <a:t>Announcement of Judgment</a:t>
            </a:r>
            <a:r>
              <a:rPr lang="en-US" dirty="0">
                <a:solidFill>
                  <a:schemeClr val="tx1"/>
                </a:solidFill>
                <a:latin typeface="Arial" pitchFamily="34" charset="0"/>
                <a:cs typeface="Arial" pitchFamily="34" charset="0"/>
              </a:rPr>
              <a:t>”</a:t>
            </a:r>
          </a:p>
        </p:txBody>
      </p:sp>
      <p:sp>
        <p:nvSpPr>
          <p:cNvPr id="3" name="Content Placeholder 2"/>
          <p:cNvSpPr>
            <a:spLocks noGrp="1"/>
          </p:cNvSpPr>
          <p:nvPr>
            <p:ph idx="1"/>
          </p:nvPr>
        </p:nvSpPr>
        <p:spPr>
          <a:xfrm>
            <a:off x="84841" y="1696634"/>
            <a:ext cx="8964891" cy="5139869"/>
          </a:xfrm>
          <a:solidFill>
            <a:schemeClr val="tx1"/>
          </a:solidFill>
          <a:ln w="38100">
            <a:solidFill>
              <a:schemeClr val="tx1">
                <a:alpha val="0"/>
              </a:schemeClr>
            </a:solidFill>
          </a:ln>
        </p:spPr>
        <p:txBody>
          <a:bodyPr wrap="square">
            <a:spAutoFit/>
          </a:bodyPr>
          <a:lstStyle/>
          <a:p>
            <a:pPr>
              <a:lnSpc>
                <a:spcPct val="100000"/>
              </a:lnSpc>
              <a:spcBef>
                <a:spcPts val="0"/>
              </a:spcBef>
            </a:pPr>
            <a:r>
              <a:rPr lang="en-US" dirty="0">
                <a:solidFill>
                  <a:schemeClr val="bg1"/>
                </a:solidFill>
                <a:latin typeface="Arial" panose="020B0604020202020204" pitchFamily="34" charset="0"/>
                <a:cs typeface="Arial" panose="020B0604020202020204" pitchFamily="34" charset="0"/>
              </a:rPr>
              <a:t>Men from every background of life who refuse to serve the Lord shall seek to flee from His wrath (Isaiah 2:19; Hosea 10:8; Luke 23:30).</a:t>
            </a:r>
          </a:p>
          <a:p>
            <a:pPr>
              <a:lnSpc>
                <a:spcPct val="100000"/>
              </a:lnSpc>
              <a:spcBef>
                <a:spcPts val="0"/>
              </a:spcBef>
            </a:pPr>
            <a:r>
              <a:rPr lang="en-US" dirty="0">
                <a:solidFill>
                  <a:schemeClr val="bg1"/>
                </a:solidFill>
                <a:latin typeface="Arial" panose="020B0604020202020204" pitchFamily="34" charset="0"/>
                <a:cs typeface="Arial" panose="020B0604020202020204" pitchFamily="34" charset="0"/>
              </a:rPr>
              <a:t>This seal reveals what is </a:t>
            </a:r>
            <a:r>
              <a:rPr lang="en-US" b="1" dirty="0">
                <a:solidFill>
                  <a:schemeClr val="bg1"/>
                </a:solidFill>
                <a:latin typeface="Arial" panose="020B0604020202020204" pitchFamily="34" charset="0"/>
                <a:cs typeface="Arial" panose="020B0604020202020204" pitchFamily="34" charset="0"/>
              </a:rPr>
              <a:t>ahead</a:t>
            </a:r>
            <a:r>
              <a:rPr lang="en-US" dirty="0">
                <a:solidFill>
                  <a:schemeClr val="bg1"/>
                </a:solidFill>
                <a:latin typeface="Arial" panose="020B0604020202020204" pitchFamily="34" charset="0"/>
                <a:cs typeface="Arial" panose="020B0604020202020204" pitchFamily="34" charset="0"/>
              </a:rPr>
              <a:t>.</a:t>
            </a:r>
          </a:p>
          <a:p>
            <a:pPr>
              <a:lnSpc>
                <a:spcPct val="100000"/>
              </a:lnSpc>
              <a:spcBef>
                <a:spcPts val="0"/>
              </a:spcBef>
            </a:pPr>
            <a:r>
              <a:rPr lang="en-US" dirty="0">
                <a:solidFill>
                  <a:schemeClr val="bg1"/>
                </a:solidFill>
                <a:latin typeface="Arial" panose="020B0604020202020204" pitchFamily="34" charset="0"/>
                <a:cs typeface="Arial" panose="020B0604020202020204" pitchFamily="34" charset="0"/>
              </a:rPr>
              <a:t>A judgment, which comes upon the ungodly, for it’s the </a:t>
            </a:r>
            <a:r>
              <a:rPr lang="en-US" b="1" dirty="0">
                <a:solidFill>
                  <a:schemeClr val="bg1"/>
                </a:solidFill>
                <a:latin typeface="Arial" panose="020B0604020202020204" pitchFamily="34" charset="0"/>
                <a:cs typeface="Arial" panose="020B0604020202020204" pitchFamily="34" charset="0"/>
              </a:rPr>
              <a:t>Lamb’s wrath</a:t>
            </a:r>
          </a:p>
          <a:p>
            <a:pPr>
              <a:lnSpc>
                <a:spcPct val="100000"/>
              </a:lnSpc>
              <a:spcBef>
                <a:spcPts val="0"/>
              </a:spcBef>
            </a:pPr>
            <a:r>
              <a:rPr lang="en-US" dirty="0">
                <a:solidFill>
                  <a:schemeClr val="bg1"/>
                </a:solidFill>
                <a:latin typeface="Arial" panose="020B0604020202020204" pitchFamily="34" charset="0"/>
                <a:cs typeface="Arial" panose="020B0604020202020204" pitchFamily="34" charset="0"/>
              </a:rPr>
              <a:t>The mighty society and civil structures which </a:t>
            </a:r>
            <a:r>
              <a:rPr lang="en-US" b="1" dirty="0">
                <a:solidFill>
                  <a:schemeClr val="bg1"/>
                </a:solidFill>
                <a:latin typeface="Arial" panose="020B0604020202020204" pitchFamily="34" charset="0"/>
                <a:cs typeface="Arial" panose="020B0604020202020204" pitchFamily="34" charset="0"/>
              </a:rPr>
              <a:t>oppose God’s people </a:t>
            </a:r>
            <a:r>
              <a:rPr lang="en-US" dirty="0">
                <a:solidFill>
                  <a:schemeClr val="bg1"/>
                </a:solidFill>
                <a:latin typeface="Arial" panose="020B0604020202020204" pitchFamily="34" charset="0"/>
                <a:cs typeface="Arial" panose="020B0604020202020204" pitchFamily="34" charset="0"/>
              </a:rPr>
              <a:t>are set for destruction</a:t>
            </a:r>
          </a:p>
          <a:p>
            <a:pPr>
              <a:lnSpc>
                <a:spcPct val="100000"/>
              </a:lnSpc>
              <a:spcBef>
                <a:spcPts val="0"/>
              </a:spcBef>
            </a:pPr>
            <a:r>
              <a:rPr lang="en-US" sz="3200" u="sng" dirty="0">
                <a:solidFill>
                  <a:schemeClr val="bg1"/>
                </a:solidFill>
                <a:latin typeface="Arial" panose="020B0604020202020204" pitchFamily="34" charset="0"/>
                <a:cs typeface="Arial" panose="020B0604020202020204" pitchFamily="34" charset="0"/>
              </a:rPr>
              <a:t>Who will be able to </a:t>
            </a:r>
            <a:r>
              <a:rPr lang="en-US" sz="3200" b="1" u="sng" dirty="0">
                <a:solidFill>
                  <a:schemeClr val="bg1"/>
                </a:solidFill>
                <a:latin typeface="Arial" panose="020B0604020202020204" pitchFamily="34" charset="0"/>
                <a:cs typeface="Arial" panose="020B0604020202020204" pitchFamily="34" charset="0"/>
              </a:rPr>
              <a:t>stand</a:t>
            </a:r>
            <a:r>
              <a:rPr lang="en-US" sz="3200" dirty="0">
                <a:solidFill>
                  <a:schemeClr val="bg1"/>
                </a:solidFill>
                <a:latin typeface="Arial" panose="020B0604020202020204" pitchFamily="34" charset="0"/>
                <a:cs typeface="Arial" panose="020B0604020202020204" pitchFamily="34" charset="0"/>
              </a:rPr>
              <a:t>?</a:t>
            </a:r>
          </a:p>
          <a:p>
            <a:pPr>
              <a:lnSpc>
                <a:spcPct val="100000"/>
              </a:lnSpc>
              <a:spcBef>
                <a:spcPts val="0"/>
              </a:spcBef>
            </a:pPr>
            <a:r>
              <a:rPr lang="en-US" sz="3200" u="sng" dirty="0">
                <a:solidFill>
                  <a:schemeClr val="bg1"/>
                </a:solidFill>
                <a:latin typeface="Arial" panose="020B0604020202020204" pitchFamily="34" charset="0"/>
                <a:cs typeface="Arial" panose="020B0604020202020204" pitchFamily="34" charset="0"/>
              </a:rPr>
              <a:t>What will happen to </a:t>
            </a:r>
            <a:r>
              <a:rPr lang="en-US" sz="3200" b="1" u="sng" dirty="0">
                <a:solidFill>
                  <a:schemeClr val="bg1"/>
                </a:solidFill>
                <a:latin typeface="Arial" panose="020B0604020202020204" pitchFamily="34" charset="0"/>
                <a:cs typeface="Arial" panose="020B0604020202020204" pitchFamily="34" charset="0"/>
              </a:rPr>
              <a:t>God’s people</a:t>
            </a:r>
            <a:r>
              <a:rPr lang="en-US" sz="3200" dirty="0">
                <a:solidFill>
                  <a:schemeClr val="bg1"/>
                </a:solidFill>
                <a:latin typeface="Arial" panose="020B0604020202020204" pitchFamily="34" charset="0"/>
                <a:cs typeface="Arial" panose="020B0604020202020204" pitchFamily="34" charset="0"/>
              </a:rPr>
              <a:t>?</a:t>
            </a:r>
          </a:p>
          <a:p>
            <a:pPr>
              <a:lnSpc>
                <a:spcPct val="100000"/>
              </a:lnSpc>
              <a:spcBef>
                <a:spcPts val="0"/>
              </a:spcBef>
            </a:pPr>
            <a:r>
              <a:rPr lang="en-US" b="1" dirty="0">
                <a:solidFill>
                  <a:schemeClr val="bg1"/>
                </a:solidFill>
                <a:latin typeface="Arial" panose="020B0604020202020204" pitchFamily="34" charset="0"/>
                <a:cs typeface="Arial" panose="020B0604020202020204" pitchFamily="34" charset="0"/>
              </a:rPr>
              <a:t>Answers</a:t>
            </a:r>
            <a:r>
              <a:rPr lang="en-US" dirty="0">
                <a:solidFill>
                  <a:schemeClr val="bg1"/>
                </a:solidFill>
                <a:latin typeface="Arial" panose="020B0604020202020204" pitchFamily="34" charset="0"/>
                <a:cs typeface="Arial" panose="020B0604020202020204" pitchFamily="34" charset="0"/>
              </a:rPr>
              <a:t> lie ahead of us … Though the book of Revelation is a message of fear for the wicked, it also brings comfort and great consolation to the righteous.</a:t>
            </a:r>
          </a:p>
        </p:txBody>
      </p:sp>
      <p:sp>
        <p:nvSpPr>
          <p:cNvPr id="2" name="Rectangle 1">
            <a:extLst>
              <a:ext uri="{FF2B5EF4-FFF2-40B4-BE49-F238E27FC236}">
                <a16:creationId xmlns:a16="http://schemas.microsoft.com/office/drawing/2014/main" id="{82BD6963-9F38-4F5C-A6AB-AAC118032D1B}"/>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3739598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7810C-9D4A-4373-B6C8-8E5BA70213BA}"/>
              </a:ext>
            </a:extLst>
          </p:cNvPr>
          <p:cNvSpPr>
            <a:spLocks noGrp="1"/>
          </p:cNvSpPr>
          <p:nvPr>
            <p:ph type="title"/>
          </p:nvPr>
        </p:nvSpPr>
        <p:spPr>
          <a:xfrm>
            <a:off x="628650" y="385324"/>
            <a:ext cx="7886700" cy="701731"/>
          </a:xfrm>
        </p:spPr>
        <p:txBody>
          <a:bodyPr>
            <a:spAutoFit/>
          </a:bodyPr>
          <a:lstStyle/>
          <a:p>
            <a:r>
              <a:rPr lang="en-US" u="sng" dirty="0">
                <a:solidFill>
                  <a:schemeClr val="tx1"/>
                </a:solidFill>
              </a:rPr>
              <a:t>Conclusion</a:t>
            </a:r>
            <a:r>
              <a:rPr lang="en-US" dirty="0">
                <a:solidFill>
                  <a:schemeClr val="tx1"/>
                </a:solidFill>
              </a:rPr>
              <a:t>:</a:t>
            </a:r>
          </a:p>
        </p:txBody>
      </p:sp>
      <p:sp>
        <p:nvSpPr>
          <p:cNvPr id="3" name="Content Placeholder 2">
            <a:extLst>
              <a:ext uri="{FF2B5EF4-FFF2-40B4-BE49-F238E27FC236}">
                <a16:creationId xmlns:a16="http://schemas.microsoft.com/office/drawing/2014/main" id="{EE7D9732-B624-45ED-8ED9-4BA5D7FB24A2}"/>
              </a:ext>
            </a:extLst>
          </p:cNvPr>
          <p:cNvSpPr>
            <a:spLocks noGrp="1"/>
          </p:cNvSpPr>
          <p:nvPr>
            <p:ph idx="1"/>
          </p:nvPr>
        </p:nvSpPr>
        <p:spPr>
          <a:xfrm>
            <a:off x="84841" y="1162737"/>
            <a:ext cx="8964891" cy="5570756"/>
          </a:xfrm>
        </p:spPr>
        <p:txBody>
          <a:bodyPr wrap="square">
            <a:spAutoFit/>
          </a:bodyPr>
          <a:lstStyle/>
          <a:p>
            <a:pPr marL="0" indent="0">
              <a:lnSpc>
                <a:spcPct val="100000"/>
              </a:lnSpc>
              <a:spcBef>
                <a:spcPts val="0"/>
              </a:spcBef>
              <a:buNone/>
            </a:pPr>
            <a:r>
              <a:rPr lang="en-US" dirty="0">
                <a:solidFill>
                  <a:schemeClr val="tx1"/>
                </a:solidFill>
                <a:latin typeface="Arial" panose="020B0604020202020204" pitchFamily="34" charset="0"/>
                <a:cs typeface="Arial" panose="020B0604020202020204" pitchFamily="34" charset="0"/>
              </a:rPr>
              <a:t>“Many are the modern references to </a:t>
            </a:r>
            <a:r>
              <a:rPr lang="en-US" i="1" dirty="0">
                <a:solidFill>
                  <a:schemeClr val="tx1"/>
                </a:solidFill>
                <a:latin typeface="Arial" panose="020B0604020202020204" pitchFamily="34" charset="0"/>
                <a:cs typeface="Arial" panose="020B0604020202020204" pitchFamily="34" charset="0"/>
              </a:rPr>
              <a:t>‘the four horsemen’ </a:t>
            </a:r>
            <a:r>
              <a:rPr lang="en-US" dirty="0">
                <a:solidFill>
                  <a:schemeClr val="tx1"/>
                </a:solidFill>
                <a:latin typeface="Arial" panose="020B0604020202020204" pitchFamily="34" charset="0"/>
                <a:cs typeface="Arial" panose="020B0604020202020204" pitchFamily="34" charset="0"/>
              </a:rPr>
              <a:t>of this passage, but few understand that they rightfully declare the sovereignty of God. He permits the horsemen to ride. He controls them. He limits them. And he stops them when they have served their purpose. Modern media do not tell the world this truth. They announce the tragedies of war, famine, and disease. They report the injustices of mankind, but the media do not report that the Lamb of God is King of all the earth. The world looks for wisdom in its statesmen, healing in the discovery of its scientists, and victory in the strategy of its generals. But the believer knows differently. He has knowledge of the true powers that rule the world. Though the book of Revelation is a message of fear for the wicked, it also brings comfort and great consolation to the righteous.”</a:t>
            </a:r>
            <a:br>
              <a:rPr lang="en-US" sz="2000" dirty="0">
                <a:solidFill>
                  <a:schemeClr val="tx1"/>
                </a:solidFill>
                <a:latin typeface="Arial" panose="020B0604020202020204" pitchFamily="34" charset="0"/>
                <a:cs typeface="Arial" panose="020B0604020202020204" pitchFamily="34" charset="0"/>
              </a:rPr>
            </a:br>
            <a:r>
              <a:rPr lang="en-US" sz="2000" dirty="0">
                <a:solidFill>
                  <a:schemeClr val="tx1"/>
                </a:solidFill>
                <a:latin typeface="Arial" panose="020B0604020202020204" pitchFamily="34" charset="0"/>
                <a:cs typeface="Arial" panose="020B0604020202020204" pitchFamily="34" charset="0"/>
              </a:rPr>
              <a:t>		(Robert Harkrider, </a:t>
            </a:r>
            <a:r>
              <a:rPr lang="en-US" sz="2000" i="1" dirty="0">
                <a:solidFill>
                  <a:schemeClr val="tx1"/>
                </a:solidFill>
                <a:latin typeface="Arial" panose="020B0604020202020204" pitchFamily="34" charset="0"/>
                <a:cs typeface="Arial" panose="020B0604020202020204" pitchFamily="34" charset="0"/>
              </a:rPr>
              <a:t>Revelation</a:t>
            </a:r>
            <a:r>
              <a:rPr lang="en-US" sz="2000" dirty="0">
                <a:solidFill>
                  <a:schemeClr val="tx1"/>
                </a:solidFill>
                <a:latin typeface="Arial" panose="020B0604020202020204" pitchFamily="34" charset="0"/>
                <a:cs typeface="Arial" panose="020B0604020202020204" pitchFamily="34" charset="0"/>
              </a:rPr>
              <a:t>, Truth Commentaries, Page 165)</a:t>
            </a:r>
          </a:p>
        </p:txBody>
      </p:sp>
      <p:sp>
        <p:nvSpPr>
          <p:cNvPr id="4" name="Slide Number Placeholder 3">
            <a:extLst>
              <a:ext uri="{FF2B5EF4-FFF2-40B4-BE49-F238E27FC236}">
                <a16:creationId xmlns:a16="http://schemas.microsoft.com/office/drawing/2014/main" id="{DD5E98A6-1BAC-4F00-B12E-792308A449FD}"/>
              </a:ext>
            </a:extLst>
          </p:cNvPr>
          <p:cNvSpPr>
            <a:spLocks noGrp="1"/>
          </p:cNvSpPr>
          <p:nvPr>
            <p:ph type="sldNum" sz="quarter" idx="12"/>
          </p:nvPr>
        </p:nvSpPr>
        <p:spPr/>
        <p:txBody>
          <a:bodyPr/>
          <a:lstStyle/>
          <a:p>
            <a:fld id="{71DD7C3C-26EA-48D1-89DB-82086917E937}" type="slidenum">
              <a:rPr lang="en-US" altLang="en-US" smtClean="0"/>
              <a:pPr/>
              <a:t>18</a:t>
            </a:fld>
            <a:endParaRPr lang="en-US" altLang="en-US" dirty="0"/>
          </a:p>
        </p:txBody>
      </p:sp>
      <p:sp>
        <p:nvSpPr>
          <p:cNvPr id="6" name="Rectangle 5">
            <a:extLst>
              <a:ext uri="{FF2B5EF4-FFF2-40B4-BE49-F238E27FC236}">
                <a16:creationId xmlns:a16="http://schemas.microsoft.com/office/drawing/2014/main" id="{6425CC61-EF3D-4E55-B463-79A5C11C4877}"/>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18478277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1143000" y="1371600"/>
            <a:ext cx="6858000" cy="5181600"/>
          </a:xfrm>
          <a:prstGeom prst="rect">
            <a:avLst/>
          </a:prstGeom>
          <a:noFill/>
          <a:ln w="9525">
            <a:noFill/>
            <a:miter lim="800000"/>
            <a:headEnd/>
            <a:tailEnd/>
          </a:ln>
        </p:spPr>
      </p:pic>
      <p:sp>
        <p:nvSpPr>
          <p:cNvPr id="4" name="TextBox 3"/>
          <p:cNvSpPr txBox="1"/>
          <p:nvPr/>
        </p:nvSpPr>
        <p:spPr>
          <a:xfrm>
            <a:off x="1833366" y="1753188"/>
            <a:ext cx="5381625"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“And when he opened the fifth seal, I saw </a:t>
            </a:r>
            <a:r>
              <a:rPr kumimoji="0" lang="en-US" sz="3200" b="1" i="1" u="sng"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underneath the altar</a:t>
            </a:r>
            <a:r>
              <a:rPr kumimoji="0" lang="en-US" sz="3200" b="1" i="1" u="none"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 the </a:t>
            </a:r>
            <a:r>
              <a:rPr kumimoji="0" lang="en-US" sz="3200" b="1" i="1" u="sng"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souls</a:t>
            </a:r>
            <a:r>
              <a:rPr kumimoji="0" lang="en-US" sz="3200" b="1" i="1" u="none"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 of them that had </a:t>
            </a:r>
            <a:r>
              <a:rPr kumimoji="0" lang="en-US" sz="3200" b="1" i="1" u="sng"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been slain</a:t>
            </a:r>
            <a:r>
              <a:rPr kumimoji="0" lang="en-US" sz="3200" b="1" i="1" u="none"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 for the word of God, and for the testimony which they held”</a:t>
            </a:r>
          </a:p>
        </p:txBody>
      </p:sp>
      <p:sp>
        <p:nvSpPr>
          <p:cNvPr id="6" name="Title 1"/>
          <p:cNvSpPr>
            <a:spLocks noGrp="1"/>
          </p:cNvSpPr>
          <p:nvPr>
            <p:ph type="title"/>
          </p:nvPr>
        </p:nvSpPr>
        <p:spPr>
          <a:xfrm>
            <a:off x="628650" y="677042"/>
            <a:ext cx="7886700" cy="701731"/>
          </a:xfrm>
        </p:spPr>
        <p:txBody>
          <a:bodyPr>
            <a:spAutoFit/>
          </a:bodyPr>
          <a:lstStyle/>
          <a:p>
            <a:r>
              <a:rPr lang="en-US" b="1" u="sng" dirty="0">
                <a:solidFill>
                  <a:schemeClr val="tx1"/>
                </a:solidFill>
                <a:latin typeface="Arial" pitchFamily="34" charset="0"/>
                <a:cs typeface="Arial" pitchFamily="34" charset="0"/>
              </a:rPr>
              <a:t>Revelation 6:9</a:t>
            </a:r>
          </a:p>
        </p:txBody>
      </p:sp>
      <p:sp>
        <p:nvSpPr>
          <p:cNvPr id="2" name="Rectangle 1">
            <a:extLst>
              <a:ext uri="{FF2B5EF4-FFF2-40B4-BE49-F238E27FC236}">
                <a16:creationId xmlns:a16="http://schemas.microsoft.com/office/drawing/2014/main" id="{4FF20718-54FB-4611-804C-561AD66703A9}"/>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6</a:t>
            </a:r>
          </a:p>
        </p:txBody>
      </p:sp>
    </p:spTree>
    <p:extLst>
      <p:ext uri="{BB962C8B-B14F-4D97-AF65-F5344CB8AC3E}">
        <p14:creationId xmlns:p14="http://schemas.microsoft.com/office/powerpoint/2010/main" val="4124666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1143000" y="1524000"/>
            <a:ext cx="6858000" cy="5181600"/>
          </a:xfrm>
          <a:prstGeom prst="rect">
            <a:avLst/>
          </a:prstGeom>
          <a:noFill/>
          <a:ln w="9525">
            <a:noFill/>
            <a:miter lim="800000"/>
            <a:headEnd/>
            <a:tailEnd/>
          </a:ln>
        </p:spPr>
      </p:pic>
      <p:sp>
        <p:nvSpPr>
          <p:cNvPr id="4" name="TextBox 3"/>
          <p:cNvSpPr txBox="1"/>
          <p:nvPr/>
        </p:nvSpPr>
        <p:spPr>
          <a:xfrm>
            <a:off x="1943492" y="1753090"/>
            <a:ext cx="5181600" cy="37240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“and they cried with a great voice, saying, </a:t>
            </a:r>
            <a:r>
              <a:rPr kumimoji="0" lang="en-US" sz="3400" b="1" i="1" u="sng"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How long</a:t>
            </a:r>
            <a:r>
              <a:rPr kumimoji="0" lang="en-US" sz="3400" b="1" i="1" u="none"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 O Master, the holy and true, dost thou not judge and avenge our blood on them that dwell on the earth</a:t>
            </a:r>
            <a:r>
              <a:rPr kumimoji="0" lang="en-US" sz="3200" b="1" i="1" u="none" strike="noStrike" kern="1200" cap="none" spc="0" normalizeH="0" baseline="0" noProof="0" dirty="0">
                <a:ln>
                  <a:noFill/>
                </a:ln>
                <a:solidFill>
                  <a:srgbClr val="1F497D">
                    <a:lumMod val="50000"/>
                  </a:srgbClr>
                </a:solidFill>
                <a:effectLst/>
                <a:uLnTx/>
                <a:uFillTx/>
                <a:latin typeface="Arial" pitchFamily="34" charset="0"/>
                <a:ea typeface="+mn-ea"/>
                <a:cs typeface="Arial" pitchFamily="34" charset="0"/>
              </a:rPr>
              <a:t>?”</a:t>
            </a:r>
          </a:p>
        </p:txBody>
      </p:sp>
      <p:sp>
        <p:nvSpPr>
          <p:cNvPr id="6" name="Title 1"/>
          <p:cNvSpPr>
            <a:spLocks noGrp="1"/>
          </p:cNvSpPr>
          <p:nvPr>
            <p:ph type="title"/>
          </p:nvPr>
        </p:nvSpPr>
        <p:spPr>
          <a:xfrm>
            <a:off x="628650" y="677042"/>
            <a:ext cx="7886700" cy="701731"/>
          </a:xfrm>
        </p:spPr>
        <p:txBody>
          <a:bodyPr>
            <a:spAutoFit/>
          </a:bodyPr>
          <a:lstStyle/>
          <a:p>
            <a:r>
              <a:rPr lang="en-US" b="1" u="sng" dirty="0">
                <a:solidFill>
                  <a:schemeClr val="tx1"/>
                </a:solidFill>
                <a:latin typeface="Arial" pitchFamily="34" charset="0"/>
                <a:cs typeface="Arial" pitchFamily="34" charset="0"/>
              </a:rPr>
              <a:t>Revelation 6:10</a:t>
            </a:r>
          </a:p>
        </p:txBody>
      </p:sp>
      <p:sp>
        <p:nvSpPr>
          <p:cNvPr id="2" name="Rectangle 1">
            <a:extLst>
              <a:ext uri="{FF2B5EF4-FFF2-40B4-BE49-F238E27FC236}">
                <a16:creationId xmlns:a16="http://schemas.microsoft.com/office/drawing/2014/main" id="{885BF778-A177-44DC-ACE4-5BC7FA19BA8B}"/>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6</a:t>
            </a:r>
          </a:p>
        </p:txBody>
      </p:sp>
    </p:spTree>
    <p:extLst>
      <p:ext uri="{BB962C8B-B14F-4D97-AF65-F5344CB8AC3E}">
        <p14:creationId xmlns:p14="http://schemas.microsoft.com/office/powerpoint/2010/main" val="16099074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28650" y="677042"/>
            <a:ext cx="7886700" cy="701731"/>
          </a:xfrm>
        </p:spPr>
        <p:txBody>
          <a:bodyPr>
            <a:spAutoFit/>
          </a:bodyPr>
          <a:lstStyle/>
          <a:p>
            <a:r>
              <a:rPr lang="en-US" b="1" u="sng" dirty="0">
                <a:solidFill>
                  <a:schemeClr val="tx1"/>
                </a:solidFill>
                <a:latin typeface="Arial" pitchFamily="34" charset="0"/>
                <a:cs typeface="Arial" pitchFamily="34" charset="0"/>
              </a:rPr>
              <a:t>Revelation 6:10</a:t>
            </a:r>
          </a:p>
        </p:txBody>
      </p:sp>
      <p:sp>
        <p:nvSpPr>
          <p:cNvPr id="2" name="Rectangle 1">
            <a:extLst>
              <a:ext uri="{FF2B5EF4-FFF2-40B4-BE49-F238E27FC236}">
                <a16:creationId xmlns:a16="http://schemas.microsoft.com/office/drawing/2014/main" id="{885BF778-A177-44DC-ACE4-5BC7FA19BA8B}"/>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6</a:t>
            </a:r>
          </a:p>
        </p:txBody>
      </p:sp>
      <p:sp>
        <p:nvSpPr>
          <p:cNvPr id="7" name="Content Placeholder 2">
            <a:extLst>
              <a:ext uri="{FF2B5EF4-FFF2-40B4-BE49-F238E27FC236}">
                <a16:creationId xmlns:a16="http://schemas.microsoft.com/office/drawing/2014/main" id="{F1876AA1-6500-4A66-A951-BD1859E5F330}"/>
              </a:ext>
            </a:extLst>
          </p:cNvPr>
          <p:cNvSpPr txBox="1">
            <a:spLocks/>
          </p:cNvSpPr>
          <p:nvPr/>
        </p:nvSpPr>
        <p:spPr>
          <a:xfrm>
            <a:off x="228600" y="1431403"/>
            <a:ext cx="8686800" cy="5129096"/>
          </a:xfrm>
          <a:prstGeom prst="rect">
            <a:avLst/>
          </a:prstGeom>
          <a:solidFill>
            <a:schemeClr val="tx1"/>
          </a:solidFill>
          <a:ln w="38100">
            <a:noFill/>
          </a:ln>
        </p:spPr>
        <p:txBody>
          <a:bodyPr>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1450" marR="0" lvl="0" indent="-171450" algn="l" defTabSz="6858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Perhaps these are some who had been killed by the persecution under the second seal (6:4).</a:t>
            </a:r>
          </a:p>
          <a:p>
            <a:pPr marL="171450" marR="0" lvl="0" indent="-171450" algn="l" defTabSz="6858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John himself was exiled for this same cause (1:9).</a:t>
            </a:r>
          </a:p>
          <a:p>
            <a:pPr marL="171450" marR="0" lvl="0" indent="-171450" algn="l" defTabSz="6858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a:t>
            </a:r>
            <a:r>
              <a:rPr kumimoji="0" lang="en-US" sz="2700" b="1"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How long, O Master, the holy and true, dost thou not judge and avenge our blood on them that dwell on the earth?</a:t>
            </a: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a:t>
            </a:r>
          </a:p>
          <a:p>
            <a:pPr marL="514350" marR="0" lvl="1" indent="-171450" algn="l" defTabSz="6858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Avenge suggests the idea of a just punishment, a recompense for wrongdoing (19:2). </a:t>
            </a:r>
            <a:r>
              <a:rPr kumimoji="0" lang="en-US" sz="2700" b="0" i="1" u="none" strike="noStrike" kern="1200" cap="none" spc="0" normalizeH="0" baseline="0" noProof="0" dirty="0" err="1">
                <a:ln>
                  <a:noFill/>
                </a:ln>
                <a:solidFill>
                  <a:prstClr val="black"/>
                </a:solidFill>
                <a:effectLst/>
                <a:uLnTx/>
                <a:uFillTx/>
                <a:latin typeface="Arial Narrow" pitchFamily="34" charset="0"/>
                <a:ea typeface="+mn-ea"/>
                <a:cs typeface="Arial" pitchFamily="34" charset="0"/>
              </a:rPr>
              <a:t>ekdikeoo</a:t>
            </a: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 </a:t>
            </a:r>
            <a:r>
              <a:rPr kumimoji="0" lang="en-US" sz="2700" b="0" i="1" u="none" strike="noStrike" kern="1200" cap="none" spc="0" normalizeH="0" baseline="0" noProof="0" dirty="0" err="1">
                <a:ln>
                  <a:noFill/>
                </a:ln>
                <a:solidFill>
                  <a:prstClr val="black"/>
                </a:solidFill>
                <a:effectLst/>
                <a:uLnTx/>
                <a:uFillTx/>
                <a:latin typeface="Arial Narrow" pitchFamily="34" charset="0"/>
                <a:ea typeface="+mn-ea"/>
                <a:cs typeface="Arial" pitchFamily="34" charset="0"/>
              </a:rPr>
              <a:t>ekdikoo</a:t>
            </a: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 (Thayer)</a:t>
            </a:r>
          </a:p>
          <a:p>
            <a:pPr marL="519113" marR="0" lvl="1" indent="0" algn="l" defTabSz="685800"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a. to vindicate one’s right, to do one justice – Luke 18:3</a:t>
            </a:r>
          </a:p>
          <a:p>
            <a:pPr marL="519113" marR="0" lvl="1" indent="0" algn="l" defTabSz="685800" rtl="0" eaLnBrk="1" fontAlgn="auto" latinLnBrk="0" hangingPunct="1">
              <a:lnSpc>
                <a:spcPct val="90000"/>
              </a:lnSpc>
              <a:spcBef>
                <a:spcPts val="1200"/>
              </a:spcBef>
              <a:spcAft>
                <a:spcPts val="0"/>
              </a:spcAft>
              <a:buClrTx/>
              <a:buSzTx/>
              <a:buFont typeface="Arial" panose="020B0604020202020204" pitchFamily="34" charset="0"/>
              <a:buNone/>
              <a:tabLst/>
              <a:defRPr/>
            </a:pP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b. to avenge a thing – 2 Corinthians 10:6</a:t>
            </a:r>
          </a:p>
          <a:p>
            <a:pPr marL="514350" marR="0" lvl="1" indent="-171450" algn="l" defTabSz="6858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This is different from “revenge” which is retaliation.</a:t>
            </a:r>
            <a:b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br>
            <a:r>
              <a:rPr kumimoji="0" lang="en-US" sz="2700" b="0" i="0" u="none" strike="noStrike" kern="1200" cap="none" spc="0" normalizeH="0" baseline="0" noProof="0" dirty="0">
                <a:ln>
                  <a:noFill/>
                </a:ln>
                <a:solidFill>
                  <a:prstClr val="black"/>
                </a:solidFill>
                <a:effectLst/>
                <a:uLnTx/>
                <a:uFillTx/>
                <a:latin typeface="Arial Narrow" pitchFamily="34" charset="0"/>
                <a:ea typeface="+mn-ea"/>
                <a:cs typeface="Arial" pitchFamily="34" charset="0"/>
              </a:rPr>
              <a:t>(cf. Romans 12:19-21)</a:t>
            </a:r>
          </a:p>
        </p:txBody>
      </p:sp>
    </p:spTree>
    <p:extLst>
      <p:ext uri="{BB962C8B-B14F-4D97-AF65-F5344CB8AC3E}">
        <p14:creationId xmlns:p14="http://schemas.microsoft.com/office/powerpoint/2010/main" val="9798499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28650" y="383980"/>
            <a:ext cx="7886700" cy="1325563"/>
          </a:xfrm>
          <a:noFill/>
          <a:ln w="38100">
            <a:noFill/>
          </a:ln>
        </p:spPr>
        <p:txBody>
          <a:bodyPr>
            <a:spAutoFit/>
          </a:bodyPr>
          <a:lstStyle/>
          <a:p>
            <a:r>
              <a:rPr lang="en-US" b="1" u="sng" dirty="0">
                <a:solidFill>
                  <a:schemeClr val="tx1"/>
                </a:solidFill>
                <a:latin typeface="Arial" pitchFamily="34" charset="0"/>
                <a:cs typeface="Arial" pitchFamily="34" charset="0"/>
              </a:rPr>
              <a:t>Fifth Seal</a:t>
            </a:r>
            <a:r>
              <a:rPr lang="en-US" b="1" dirty="0">
                <a:solidFill>
                  <a:schemeClr val="tx1"/>
                </a:solidFill>
                <a:latin typeface="Arial" pitchFamily="34" charset="0"/>
                <a:cs typeface="Arial" pitchFamily="34" charset="0"/>
              </a:rPr>
              <a:t> –</a:t>
            </a:r>
            <a:br>
              <a:rPr lang="en-US" b="1" u="sng" dirty="0">
                <a:solidFill>
                  <a:schemeClr val="tx1"/>
                </a:solidFill>
                <a:latin typeface="Arial" pitchFamily="34" charset="0"/>
                <a:cs typeface="Arial" pitchFamily="34" charset="0"/>
              </a:rPr>
            </a:br>
            <a:r>
              <a:rPr lang="en-US" dirty="0">
                <a:solidFill>
                  <a:schemeClr val="tx1"/>
                </a:solidFill>
                <a:latin typeface="Arial" pitchFamily="34" charset="0"/>
                <a:cs typeface="Arial" pitchFamily="34" charset="0"/>
              </a:rPr>
              <a:t>“</a:t>
            </a:r>
            <a:r>
              <a:rPr lang="en-US" b="1" u="sng" dirty="0">
                <a:solidFill>
                  <a:schemeClr val="tx1"/>
                </a:solidFill>
                <a:latin typeface="Arial" pitchFamily="34" charset="0"/>
                <a:cs typeface="Arial" pitchFamily="34" charset="0"/>
              </a:rPr>
              <a:t>Souls Under the Altar</a:t>
            </a:r>
            <a:r>
              <a:rPr lang="en-US" dirty="0">
                <a:solidFill>
                  <a:schemeClr val="tx1"/>
                </a:solidFill>
                <a:latin typeface="Arial" pitchFamily="34" charset="0"/>
                <a:cs typeface="Arial" pitchFamily="34" charset="0"/>
              </a:rPr>
              <a:t>”</a:t>
            </a:r>
          </a:p>
        </p:txBody>
      </p:sp>
      <p:sp>
        <p:nvSpPr>
          <p:cNvPr id="3" name="Content Placeholder 2"/>
          <p:cNvSpPr>
            <a:spLocks noGrp="1"/>
          </p:cNvSpPr>
          <p:nvPr>
            <p:ph idx="1"/>
          </p:nvPr>
        </p:nvSpPr>
        <p:spPr>
          <a:xfrm>
            <a:off x="457200" y="1743173"/>
            <a:ext cx="8229600" cy="5076261"/>
          </a:xfrm>
          <a:solidFill>
            <a:schemeClr val="tx1"/>
          </a:solidFill>
          <a:ln w="38100">
            <a:noFill/>
          </a:ln>
        </p:spPr>
        <p:txBody>
          <a:bodyPr>
            <a:spAutoFit/>
          </a:bodyPr>
          <a:lstStyle/>
          <a:p>
            <a:r>
              <a:rPr lang="en-US" sz="3200" dirty="0">
                <a:solidFill>
                  <a:schemeClr val="bg1"/>
                </a:solidFill>
                <a:latin typeface="Arial Narrow" pitchFamily="34" charset="0"/>
                <a:cs typeface="Arial" pitchFamily="34" charset="0"/>
              </a:rPr>
              <a:t>The </a:t>
            </a:r>
            <a:r>
              <a:rPr lang="en-US" sz="3200" b="1" dirty="0">
                <a:solidFill>
                  <a:schemeClr val="bg1"/>
                </a:solidFill>
                <a:latin typeface="Arial Narrow" pitchFamily="34" charset="0"/>
                <a:cs typeface="Arial" pitchFamily="34" charset="0"/>
              </a:rPr>
              <a:t>martyrs for truth</a:t>
            </a:r>
            <a:r>
              <a:rPr lang="en-US" sz="3200" dirty="0">
                <a:solidFill>
                  <a:schemeClr val="bg1"/>
                </a:solidFill>
                <a:latin typeface="Arial Narrow" pitchFamily="34" charset="0"/>
                <a:cs typeface="Arial" pitchFamily="34" charset="0"/>
              </a:rPr>
              <a:t> – bodies asleep in the grave.</a:t>
            </a:r>
          </a:p>
          <a:p>
            <a:r>
              <a:rPr lang="en-US" sz="3200" dirty="0">
                <a:solidFill>
                  <a:schemeClr val="bg1"/>
                </a:solidFill>
                <a:latin typeface="Arial Narrow" pitchFamily="34" charset="0"/>
                <a:cs typeface="Arial" pitchFamily="34" charset="0"/>
              </a:rPr>
              <a:t>NOTE: Those who were slain have conscious existence after death.</a:t>
            </a:r>
          </a:p>
          <a:p>
            <a:pPr lvl="1">
              <a:spcBef>
                <a:spcPts val="0"/>
              </a:spcBef>
            </a:pPr>
            <a:r>
              <a:rPr lang="en-US" sz="2800" b="1" dirty="0">
                <a:solidFill>
                  <a:schemeClr val="bg1"/>
                </a:solidFill>
                <a:latin typeface="Arial Narrow" pitchFamily="34" charset="0"/>
                <a:cs typeface="Arial" pitchFamily="34" charset="0"/>
              </a:rPr>
              <a:t>Ecclesiastes 12:7</a:t>
            </a:r>
          </a:p>
          <a:p>
            <a:pPr>
              <a:spcBef>
                <a:spcPts val="1200"/>
              </a:spcBef>
            </a:pPr>
            <a:r>
              <a:rPr lang="en-US" sz="3200" dirty="0">
                <a:solidFill>
                  <a:schemeClr val="bg1"/>
                </a:solidFill>
                <a:latin typeface="Arial Narrow" pitchFamily="34" charset="0"/>
                <a:cs typeface="Arial" pitchFamily="34" charset="0"/>
              </a:rPr>
              <a:t>Souls of those saints “</a:t>
            </a:r>
            <a:r>
              <a:rPr lang="en-US" sz="3200" b="1" dirty="0">
                <a:solidFill>
                  <a:schemeClr val="bg1"/>
                </a:solidFill>
                <a:latin typeface="Arial Narrow" pitchFamily="34" charset="0"/>
                <a:cs typeface="Arial" pitchFamily="34" charset="0"/>
              </a:rPr>
              <a:t>under the altar</a:t>
            </a:r>
            <a:r>
              <a:rPr lang="en-US" sz="3200" dirty="0">
                <a:solidFill>
                  <a:schemeClr val="bg1"/>
                </a:solidFill>
                <a:latin typeface="Arial Narrow" pitchFamily="34" charset="0"/>
                <a:cs typeface="Arial" pitchFamily="34" charset="0"/>
              </a:rPr>
              <a:t>”</a:t>
            </a:r>
          </a:p>
          <a:p>
            <a:pPr lvl="1">
              <a:spcBef>
                <a:spcPts val="0"/>
              </a:spcBef>
            </a:pPr>
            <a:r>
              <a:rPr lang="en-US" sz="2800" b="1" dirty="0">
                <a:solidFill>
                  <a:schemeClr val="bg1"/>
                </a:solidFill>
                <a:latin typeface="Arial Narrow" pitchFamily="34" charset="0"/>
                <a:cs typeface="Arial" pitchFamily="34" charset="0"/>
              </a:rPr>
              <a:t>Ezekiel 41:22 (Description of the altar)</a:t>
            </a:r>
          </a:p>
          <a:p>
            <a:pPr>
              <a:spcBef>
                <a:spcPts val="1200"/>
              </a:spcBef>
            </a:pPr>
            <a:r>
              <a:rPr lang="en-US" sz="3200" dirty="0">
                <a:solidFill>
                  <a:schemeClr val="bg1"/>
                </a:solidFill>
                <a:latin typeface="Arial Narrow" pitchFamily="34" charset="0"/>
                <a:cs typeface="Arial" pitchFamily="34" charset="0"/>
              </a:rPr>
              <a:t>Blood cries out for </a:t>
            </a:r>
            <a:r>
              <a:rPr lang="en-US" sz="3200" b="1" dirty="0">
                <a:solidFill>
                  <a:schemeClr val="bg1"/>
                </a:solidFill>
                <a:latin typeface="Arial Narrow" pitchFamily="34" charset="0"/>
                <a:cs typeface="Arial" pitchFamily="34" charset="0"/>
              </a:rPr>
              <a:t>righteous vindication</a:t>
            </a:r>
          </a:p>
          <a:p>
            <a:pPr lvl="1">
              <a:spcBef>
                <a:spcPts val="0"/>
              </a:spcBef>
            </a:pPr>
            <a:r>
              <a:rPr lang="en-US" sz="2800" b="1" dirty="0">
                <a:solidFill>
                  <a:schemeClr val="bg1"/>
                </a:solidFill>
                <a:latin typeface="Arial Narrow" pitchFamily="34" charset="0"/>
                <a:cs typeface="Arial" pitchFamily="34" charset="0"/>
              </a:rPr>
              <a:t>Genesis 4:10</a:t>
            </a:r>
          </a:p>
          <a:p>
            <a:pPr>
              <a:spcBef>
                <a:spcPts val="1200"/>
              </a:spcBef>
            </a:pPr>
            <a:r>
              <a:rPr lang="en-US" sz="3200" dirty="0">
                <a:solidFill>
                  <a:schemeClr val="bg1"/>
                </a:solidFill>
                <a:latin typeface="Arial Narrow" pitchFamily="34" charset="0"/>
                <a:cs typeface="Arial" pitchFamily="34" charset="0"/>
              </a:rPr>
              <a:t>“Slain because of the </a:t>
            </a:r>
            <a:r>
              <a:rPr lang="en-US" sz="3200" b="1" dirty="0">
                <a:solidFill>
                  <a:schemeClr val="bg1"/>
                </a:solidFill>
                <a:latin typeface="Arial Narrow" pitchFamily="34" charset="0"/>
                <a:cs typeface="Arial" pitchFamily="34" charset="0"/>
              </a:rPr>
              <a:t>word of God</a:t>
            </a:r>
            <a:r>
              <a:rPr lang="en-US" sz="3200" dirty="0">
                <a:solidFill>
                  <a:schemeClr val="bg1"/>
                </a:solidFill>
                <a:latin typeface="Arial Narrow" pitchFamily="34" charset="0"/>
                <a:cs typeface="Arial" pitchFamily="34" charset="0"/>
              </a:rPr>
              <a:t>”</a:t>
            </a:r>
          </a:p>
          <a:p>
            <a:pPr>
              <a:spcBef>
                <a:spcPts val="1200"/>
              </a:spcBef>
            </a:pPr>
            <a:r>
              <a:rPr lang="en-US" sz="3200" dirty="0">
                <a:solidFill>
                  <a:schemeClr val="bg1"/>
                </a:solidFill>
                <a:latin typeface="Arial Narrow" pitchFamily="34" charset="0"/>
                <a:cs typeface="Arial" pitchFamily="34" charset="0"/>
              </a:rPr>
              <a:t>“Testimony they had </a:t>
            </a:r>
            <a:r>
              <a:rPr lang="en-US" sz="3200" b="1" dirty="0">
                <a:solidFill>
                  <a:schemeClr val="bg1"/>
                </a:solidFill>
                <a:latin typeface="Arial Narrow" pitchFamily="34" charset="0"/>
                <a:cs typeface="Arial" pitchFamily="34" charset="0"/>
              </a:rPr>
              <a:t>maintained</a:t>
            </a:r>
            <a:r>
              <a:rPr lang="en-US" sz="3200" dirty="0">
                <a:solidFill>
                  <a:schemeClr val="bg1"/>
                </a:solidFill>
                <a:latin typeface="Arial Narrow" pitchFamily="34" charset="0"/>
                <a:cs typeface="Arial" pitchFamily="34" charset="0"/>
              </a:rPr>
              <a:t>”</a:t>
            </a:r>
          </a:p>
        </p:txBody>
      </p:sp>
      <p:sp>
        <p:nvSpPr>
          <p:cNvPr id="2" name="Rectangle 1">
            <a:extLst>
              <a:ext uri="{FF2B5EF4-FFF2-40B4-BE49-F238E27FC236}">
                <a16:creationId xmlns:a16="http://schemas.microsoft.com/office/drawing/2014/main" id="{5C765DF3-9469-4EB2-963D-14F0FFA88DCB}"/>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6</a:t>
            </a:r>
          </a:p>
        </p:txBody>
      </p:sp>
    </p:spTree>
    <p:extLst>
      <p:ext uri="{BB962C8B-B14F-4D97-AF65-F5344CB8AC3E}">
        <p14:creationId xmlns:p14="http://schemas.microsoft.com/office/powerpoint/2010/main" val="342122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88847"/>
            <a:ext cx="8229600" cy="1311128"/>
          </a:xfrm>
          <a:noFill/>
          <a:ln w="38100">
            <a:noFill/>
          </a:ln>
        </p:spPr>
        <p:txBody>
          <a:bodyPr>
            <a:spAutoFit/>
          </a:bodyPr>
          <a:lstStyle/>
          <a:p>
            <a:r>
              <a:rPr lang="en-US" b="1" u="sng" dirty="0">
                <a:solidFill>
                  <a:schemeClr val="tx1"/>
                </a:solidFill>
                <a:latin typeface="Arial" pitchFamily="34" charset="0"/>
                <a:cs typeface="Arial" pitchFamily="34" charset="0"/>
              </a:rPr>
              <a:t>Fifth Seal</a:t>
            </a:r>
            <a:r>
              <a:rPr lang="en-US" b="1" dirty="0">
                <a:solidFill>
                  <a:schemeClr val="tx1"/>
                </a:solidFill>
                <a:latin typeface="Arial" pitchFamily="34" charset="0"/>
                <a:cs typeface="Arial" pitchFamily="34" charset="0"/>
              </a:rPr>
              <a:t> –</a:t>
            </a:r>
            <a:br>
              <a:rPr lang="en-US" b="1" u="sng" dirty="0">
                <a:solidFill>
                  <a:schemeClr val="tx1"/>
                </a:solidFill>
                <a:latin typeface="Arial" pitchFamily="34" charset="0"/>
                <a:cs typeface="Arial" pitchFamily="34" charset="0"/>
              </a:rPr>
            </a:br>
            <a:r>
              <a:rPr lang="en-US" dirty="0">
                <a:solidFill>
                  <a:schemeClr val="tx1"/>
                </a:solidFill>
                <a:latin typeface="Arial" pitchFamily="34" charset="0"/>
                <a:cs typeface="Arial" pitchFamily="34" charset="0"/>
              </a:rPr>
              <a:t>“</a:t>
            </a:r>
            <a:r>
              <a:rPr lang="en-US" b="1" u="sng" dirty="0">
                <a:solidFill>
                  <a:schemeClr val="tx1"/>
                </a:solidFill>
                <a:latin typeface="Arial" pitchFamily="34" charset="0"/>
                <a:cs typeface="Arial" pitchFamily="34" charset="0"/>
              </a:rPr>
              <a:t>Souls Under the Altar</a:t>
            </a:r>
            <a:r>
              <a:rPr lang="en-US" dirty="0">
                <a:solidFill>
                  <a:schemeClr val="tx1"/>
                </a:solidFill>
                <a:latin typeface="Arial" pitchFamily="34" charset="0"/>
                <a:cs typeface="Arial" pitchFamily="34" charset="0"/>
              </a:rPr>
              <a:t>”</a:t>
            </a:r>
          </a:p>
        </p:txBody>
      </p:sp>
      <p:sp>
        <p:nvSpPr>
          <p:cNvPr id="3" name="Content Placeholder 2"/>
          <p:cNvSpPr>
            <a:spLocks noGrp="1"/>
          </p:cNvSpPr>
          <p:nvPr>
            <p:ph idx="1"/>
          </p:nvPr>
        </p:nvSpPr>
        <p:spPr>
          <a:xfrm>
            <a:off x="457200" y="1807592"/>
            <a:ext cx="8229600" cy="4411464"/>
          </a:xfrm>
          <a:solidFill>
            <a:schemeClr val="tx1"/>
          </a:solidFill>
          <a:ln w="38100">
            <a:noFill/>
          </a:ln>
        </p:spPr>
        <p:txBody>
          <a:bodyPr>
            <a:spAutoFit/>
          </a:bodyPr>
          <a:lstStyle/>
          <a:p>
            <a:r>
              <a:rPr lang="en-US" sz="2800" dirty="0">
                <a:solidFill>
                  <a:schemeClr val="bg1"/>
                </a:solidFill>
                <a:latin typeface="Arial" pitchFamily="34" charset="0"/>
                <a:cs typeface="Arial" pitchFamily="34" charset="0"/>
              </a:rPr>
              <a:t>Cry to God – for His </a:t>
            </a:r>
            <a:r>
              <a:rPr lang="en-US" sz="2800" b="1" dirty="0">
                <a:solidFill>
                  <a:schemeClr val="bg1"/>
                </a:solidFill>
                <a:latin typeface="Arial" pitchFamily="34" charset="0"/>
                <a:cs typeface="Arial" pitchFamily="34" charset="0"/>
              </a:rPr>
              <a:t>goodness</a:t>
            </a:r>
            <a:r>
              <a:rPr lang="en-US" sz="2800" dirty="0">
                <a:solidFill>
                  <a:schemeClr val="bg1"/>
                </a:solidFill>
                <a:latin typeface="Arial" pitchFamily="34" charset="0"/>
                <a:cs typeface="Arial" pitchFamily="34" charset="0"/>
              </a:rPr>
              <a:t> and </a:t>
            </a:r>
            <a:r>
              <a:rPr lang="en-US" sz="2800" b="1" dirty="0">
                <a:solidFill>
                  <a:schemeClr val="bg1"/>
                </a:solidFill>
                <a:latin typeface="Arial" pitchFamily="34" charset="0"/>
                <a:cs typeface="Arial" pitchFamily="34" charset="0"/>
              </a:rPr>
              <a:t>reliability</a:t>
            </a:r>
          </a:p>
          <a:p>
            <a:pPr marL="0" indent="0">
              <a:buNone/>
            </a:pPr>
            <a:endParaRPr lang="en-US" sz="2800" b="1" dirty="0">
              <a:solidFill>
                <a:schemeClr val="bg1"/>
              </a:solidFill>
              <a:latin typeface="Arial" pitchFamily="34" charset="0"/>
              <a:cs typeface="Arial" pitchFamily="34" charset="0"/>
            </a:endParaRPr>
          </a:p>
          <a:p>
            <a:pPr>
              <a:spcBef>
                <a:spcPts val="1200"/>
              </a:spcBef>
              <a:buFont typeface="Wingdings" panose="05000000000000000000" pitchFamily="2" charset="2"/>
              <a:buChar char="Ø"/>
            </a:pPr>
            <a:r>
              <a:rPr lang="en-US" sz="3600" dirty="0">
                <a:solidFill>
                  <a:schemeClr val="bg1"/>
                </a:solidFill>
                <a:latin typeface="Arial" pitchFamily="34" charset="0"/>
                <a:cs typeface="Arial" pitchFamily="34" charset="0"/>
              </a:rPr>
              <a:t>To judge and </a:t>
            </a:r>
            <a:r>
              <a:rPr lang="en-US" sz="3600" b="1" dirty="0">
                <a:solidFill>
                  <a:schemeClr val="bg1"/>
                </a:solidFill>
                <a:latin typeface="Arial" pitchFamily="34" charset="0"/>
                <a:cs typeface="Arial" pitchFamily="34" charset="0"/>
              </a:rPr>
              <a:t>avenge</a:t>
            </a:r>
            <a:r>
              <a:rPr lang="en-US" sz="3600" dirty="0">
                <a:solidFill>
                  <a:schemeClr val="bg1"/>
                </a:solidFill>
                <a:latin typeface="Arial" pitchFamily="34" charset="0"/>
                <a:cs typeface="Arial" pitchFamily="34" charset="0"/>
              </a:rPr>
              <a:t> their blood</a:t>
            </a:r>
          </a:p>
          <a:p>
            <a:pPr>
              <a:spcBef>
                <a:spcPts val="1200"/>
              </a:spcBef>
            </a:pPr>
            <a:r>
              <a:rPr lang="en-US" sz="2800" dirty="0">
                <a:solidFill>
                  <a:schemeClr val="bg1"/>
                </a:solidFill>
                <a:latin typeface="Arial" pitchFamily="34" charset="0"/>
                <a:cs typeface="Arial" pitchFamily="34" charset="0"/>
              </a:rPr>
              <a:t>Not for revenge but for </a:t>
            </a:r>
            <a:r>
              <a:rPr lang="en-US" sz="2800" b="1" dirty="0">
                <a:solidFill>
                  <a:schemeClr val="bg1"/>
                </a:solidFill>
                <a:latin typeface="Arial" pitchFamily="34" charset="0"/>
                <a:cs typeface="Arial" pitchFamily="34" charset="0"/>
              </a:rPr>
              <a:t>justice</a:t>
            </a:r>
            <a:r>
              <a:rPr lang="en-US" sz="2800" dirty="0">
                <a:solidFill>
                  <a:schemeClr val="bg1"/>
                </a:solidFill>
                <a:latin typeface="Arial" pitchFamily="34" charset="0"/>
                <a:cs typeface="Arial" pitchFamily="34" charset="0"/>
              </a:rPr>
              <a:t>! A just punishment, a recompense for wrongdoing (19:2).</a:t>
            </a:r>
          </a:p>
          <a:p>
            <a:pPr>
              <a:spcBef>
                <a:spcPts val="1200"/>
              </a:spcBef>
            </a:pPr>
            <a:r>
              <a:rPr lang="en-US" sz="2800" dirty="0">
                <a:solidFill>
                  <a:schemeClr val="bg1"/>
                </a:solidFill>
                <a:latin typeface="Arial" pitchFamily="34" charset="0"/>
                <a:cs typeface="Arial" pitchFamily="34" charset="0"/>
              </a:rPr>
              <a:t>Men receive time </a:t>
            </a:r>
            <a:r>
              <a:rPr lang="en-US" sz="2800" b="1" dirty="0">
                <a:solidFill>
                  <a:schemeClr val="bg1"/>
                </a:solidFill>
                <a:latin typeface="Arial" pitchFamily="34" charset="0"/>
                <a:cs typeface="Arial" pitchFamily="34" charset="0"/>
              </a:rPr>
              <a:t>to repent</a:t>
            </a:r>
            <a:r>
              <a:rPr lang="en-US" sz="2800" dirty="0">
                <a:solidFill>
                  <a:schemeClr val="bg1"/>
                </a:solidFill>
                <a:latin typeface="Arial" pitchFamily="34" charset="0"/>
                <a:cs typeface="Arial" pitchFamily="34" charset="0"/>
              </a:rPr>
              <a:t>, but …</a:t>
            </a:r>
          </a:p>
          <a:p>
            <a:pPr>
              <a:spcBef>
                <a:spcPts val="1200"/>
              </a:spcBef>
            </a:pPr>
            <a:r>
              <a:rPr lang="en-US" sz="2800" dirty="0">
                <a:solidFill>
                  <a:schemeClr val="bg1"/>
                </a:solidFill>
                <a:latin typeface="Arial" pitchFamily="34" charset="0"/>
                <a:cs typeface="Arial" pitchFamily="34" charset="0"/>
              </a:rPr>
              <a:t>Wanted to know “</a:t>
            </a:r>
            <a:r>
              <a:rPr lang="en-US" sz="2800" b="1" dirty="0">
                <a:solidFill>
                  <a:schemeClr val="bg1"/>
                </a:solidFill>
                <a:latin typeface="Arial" pitchFamily="34" charset="0"/>
                <a:cs typeface="Arial" pitchFamily="34" charset="0"/>
              </a:rPr>
              <a:t>how much longer</a:t>
            </a:r>
            <a:r>
              <a:rPr lang="en-US" sz="2800" dirty="0">
                <a:solidFill>
                  <a:schemeClr val="bg1"/>
                </a:solidFill>
                <a:latin typeface="Arial" pitchFamily="34" charset="0"/>
                <a:cs typeface="Arial" pitchFamily="34" charset="0"/>
              </a:rPr>
              <a:t>” God would be longsuffering to those hurting His children?</a:t>
            </a:r>
          </a:p>
        </p:txBody>
      </p:sp>
      <p:sp>
        <p:nvSpPr>
          <p:cNvPr id="2" name="Rectangle 1">
            <a:extLst>
              <a:ext uri="{FF2B5EF4-FFF2-40B4-BE49-F238E27FC236}">
                <a16:creationId xmlns:a16="http://schemas.microsoft.com/office/drawing/2014/main" id="{454EF525-BD61-4564-A085-21FFCD7696E2}"/>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6</a:t>
            </a:r>
          </a:p>
        </p:txBody>
      </p:sp>
    </p:spTree>
    <p:extLst>
      <p:ext uri="{BB962C8B-B14F-4D97-AF65-F5344CB8AC3E}">
        <p14:creationId xmlns:p14="http://schemas.microsoft.com/office/powerpoint/2010/main" val="11394068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1143000" y="1524000"/>
            <a:ext cx="6858000" cy="5181600"/>
          </a:xfrm>
          <a:prstGeom prst="rect">
            <a:avLst/>
          </a:prstGeom>
          <a:noFill/>
          <a:ln w="9525">
            <a:noFill/>
            <a:miter lim="800000"/>
            <a:headEnd/>
            <a:tailEnd/>
          </a:ln>
        </p:spPr>
      </p:pic>
      <p:sp>
        <p:nvSpPr>
          <p:cNvPr id="4" name="TextBox 3"/>
          <p:cNvSpPr txBox="1"/>
          <p:nvPr/>
        </p:nvSpPr>
        <p:spPr>
          <a:xfrm>
            <a:off x="1954823" y="1705465"/>
            <a:ext cx="5181600" cy="3785652"/>
          </a:xfrm>
          <a:prstGeom prst="rect">
            <a:avLst/>
          </a:prstGeom>
          <a:noFill/>
        </p:spPr>
        <p:txBody>
          <a:bodyPr wrap="square" rtlCol="0">
            <a:spAutoFit/>
          </a:bodyPr>
          <a:lstStyle/>
          <a:p>
            <a:pPr lvl="0" algn="ctr">
              <a:defRPr/>
            </a:pPr>
            <a:r>
              <a:rPr lang="en-US" sz="3000" b="1" i="1" dirty="0">
                <a:solidFill>
                  <a:srgbClr val="1F497D">
                    <a:lumMod val="50000"/>
                  </a:srgbClr>
                </a:solidFill>
                <a:latin typeface="Arial Narrow" pitchFamily="34" charset="0"/>
              </a:rPr>
              <a:t>“And there was given them to each one a </a:t>
            </a:r>
            <a:r>
              <a:rPr lang="en-US" sz="3000" b="1" i="1" u="sng" dirty="0">
                <a:solidFill>
                  <a:srgbClr val="1F497D">
                    <a:lumMod val="50000"/>
                  </a:srgbClr>
                </a:solidFill>
                <a:latin typeface="Arial Narrow" pitchFamily="34" charset="0"/>
              </a:rPr>
              <a:t>white robe</a:t>
            </a:r>
            <a:r>
              <a:rPr lang="en-US" sz="3000" b="1" i="1" dirty="0">
                <a:solidFill>
                  <a:srgbClr val="1F497D">
                    <a:lumMod val="50000"/>
                  </a:srgbClr>
                </a:solidFill>
                <a:latin typeface="Arial Narrow" pitchFamily="34" charset="0"/>
              </a:rPr>
              <a:t>; and it was said unto them, that they should </a:t>
            </a:r>
            <a:r>
              <a:rPr lang="en-US" sz="3000" b="1" i="1" u="sng" dirty="0">
                <a:solidFill>
                  <a:srgbClr val="1F497D">
                    <a:lumMod val="50000"/>
                  </a:srgbClr>
                </a:solidFill>
                <a:latin typeface="Arial Narrow" pitchFamily="34" charset="0"/>
              </a:rPr>
              <a:t>rest yet for a little time</a:t>
            </a:r>
            <a:r>
              <a:rPr lang="en-US" sz="3000" b="1" i="1" dirty="0">
                <a:solidFill>
                  <a:srgbClr val="1F497D">
                    <a:lumMod val="50000"/>
                  </a:srgbClr>
                </a:solidFill>
                <a:latin typeface="Arial Narrow" pitchFamily="34" charset="0"/>
              </a:rPr>
              <a:t>, until their fellow-servants also and their brethren, who should be killed even as they were, should have fulfilled (their course).”</a:t>
            </a:r>
          </a:p>
        </p:txBody>
      </p:sp>
      <p:sp>
        <p:nvSpPr>
          <p:cNvPr id="6" name="Title 1"/>
          <p:cNvSpPr>
            <a:spLocks noGrp="1"/>
          </p:cNvSpPr>
          <p:nvPr>
            <p:ph type="title"/>
          </p:nvPr>
        </p:nvSpPr>
        <p:spPr>
          <a:xfrm>
            <a:off x="457200" y="382461"/>
            <a:ext cx="8229600" cy="701731"/>
          </a:xfrm>
        </p:spPr>
        <p:txBody>
          <a:bodyPr>
            <a:spAutoFit/>
          </a:bodyPr>
          <a:lstStyle/>
          <a:p>
            <a:r>
              <a:rPr lang="en-US" b="1" u="sng" dirty="0">
                <a:solidFill>
                  <a:schemeClr val="tx1"/>
                </a:solidFill>
                <a:latin typeface="Arial" pitchFamily="34" charset="0"/>
                <a:cs typeface="Arial" pitchFamily="34" charset="0"/>
              </a:rPr>
              <a:t>Revelation 6:11</a:t>
            </a:r>
          </a:p>
        </p:txBody>
      </p:sp>
      <p:sp>
        <p:nvSpPr>
          <p:cNvPr id="2" name="Rectangle 1">
            <a:extLst>
              <a:ext uri="{FF2B5EF4-FFF2-40B4-BE49-F238E27FC236}">
                <a16:creationId xmlns:a16="http://schemas.microsoft.com/office/drawing/2014/main" id="{884EFDE1-4530-4E18-9A8C-C9A10915D093}"/>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2542460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91206"/>
            <a:ext cx="8229600" cy="1311128"/>
          </a:xfrm>
          <a:noFill/>
          <a:ln w="38100">
            <a:noFill/>
          </a:ln>
        </p:spPr>
        <p:txBody>
          <a:bodyPr>
            <a:spAutoFit/>
          </a:bodyPr>
          <a:lstStyle/>
          <a:p>
            <a:r>
              <a:rPr lang="en-US" b="1" u="sng" dirty="0">
                <a:solidFill>
                  <a:schemeClr val="tx1"/>
                </a:solidFill>
                <a:latin typeface="Arial" pitchFamily="34" charset="0"/>
                <a:cs typeface="Arial" pitchFamily="34" charset="0"/>
              </a:rPr>
              <a:t>Fifth Seal</a:t>
            </a:r>
            <a:r>
              <a:rPr lang="en-US" b="1" dirty="0">
                <a:solidFill>
                  <a:schemeClr val="tx1"/>
                </a:solidFill>
                <a:latin typeface="Arial" pitchFamily="34" charset="0"/>
                <a:cs typeface="Arial" pitchFamily="34" charset="0"/>
              </a:rPr>
              <a:t> –</a:t>
            </a:r>
            <a:br>
              <a:rPr lang="en-US" b="1" u="sng" dirty="0">
                <a:solidFill>
                  <a:schemeClr val="tx1"/>
                </a:solidFill>
                <a:latin typeface="Arial" pitchFamily="34" charset="0"/>
                <a:cs typeface="Arial" pitchFamily="34" charset="0"/>
              </a:rPr>
            </a:br>
            <a:r>
              <a:rPr lang="en-US" dirty="0">
                <a:solidFill>
                  <a:schemeClr val="tx1"/>
                </a:solidFill>
                <a:latin typeface="Arial" pitchFamily="34" charset="0"/>
                <a:cs typeface="Arial" pitchFamily="34" charset="0"/>
              </a:rPr>
              <a:t>“</a:t>
            </a:r>
            <a:r>
              <a:rPr lang="en-US" b="1" u="sng" dirty="0">
                <a:solidFill>
                  <a:schemeClr val="tx1"/>
                </a:solidFill>
                <a:latin typeface="Arial" pitchFamily="34" charset="0"/>
                <a:cs typeface="Arial" pitchFamily="34" charset="0"/>
              </a:rPr>
              <a:t>Souls Under the Altar</a:t>
            </a:r>
            <a:r>
              <a:rPr lang="en-US" dirty="0">
                <a:solidFill>
                  <a:schemeClr val="tx1"/>
                </a:solidFill>
                <a:latin typeface="Arial" pitchFamily="34" charset="0"/>
                <a:cs typeface="Arial" pitchFamily="34" charset="0"/>
              </a:rPr>
              <a:t>”</a:t>
            </a:r>
          </a:p>
        </p:txBody>
      </p:sp>
      <p:sp>
        <p:nvSpPr>
          <p:cNvPr id="3" name="Content Placeholder 2"/>
          <p:cNvSpPr>
            <a:spLocks noGrp="1"/>
          </p:cNvSpPr>
          <p:nvPr>
            <p:ph idx="1"/>
          </p:nvPr>
        </p:nvSpPr>
        <p:spPr>
          <a:xfrm>
            <a:off x="457200" y="1790700"/>
            <a:ext cx="8229600" cy="4448397"/>
          </a:xfrm>
          <a:solidFill>
            <a:schemeClr val="tx1"/>
          </a:solidFill>
          <a:ln w="38100">
            <a:solidFill>
              <a:srgbClr val="FFFF00">
                <a:alpha val="0"/>
              </a:srgbClr>
            </a:solidFill>
          </a:ln>
        </p:spPr>
        <p:txBody>
          <a:bodyPr>
            <a:spAutoFit/>
          </a:bodyPr>
          <a:lstStyle/>
          <a:p>
            <a:r>
              <a:rPr lang="en-US" sz="3200" dirty="0">
                <a:solidFill>
                  <a:schemeClr val="bg1"/>
                </a:solidFill>
                <a:latin typeface="Arial" pitchFamily="34" charset="0"/>
                <a:cs typeface="Arial" pitchFamily="34" charset="0"/>
              </a:rPr>
              <a:t>Answer to their cry:</a:t>
            </a:r>
          </a:p>
          <a:p>
            <a:pPr lvl="1"/>
            <a:r>
              <a:rPr lang="en-US" sz="2800" b="1" dirty="0">
                <a:solidFill>
                  <a:schemeClr val="bg1"/>
                </a:solidFill>
                <a:latin typeface="Arial" pitchFamily="34" charset="0"/>
                <a:cs typeface="Arial" pitchFamily="34" charset="0"/>
              </a:rPr>
              <a:t>Each is given a white robe</a:t>
            </a:r>
          </a:p>
          <a:p>
            <a:pPr lvl="1"/>
            <a:r>
              <a:rPr lang="en-US" sz="2800" dirty="0">
                <a:solidFill>
                  <a:schemeClr val="bg1"/>
                </a:solidFill>
                <a:latin typeface="Arial" pitchFamily="34" charset="0"/>
                <a:cs typeface="Arial" pitchFamily="34" charset="0"/>
              </a:rPr>
              <a:t>“</a:t>
            </a:r>
            <a:r>
              <a:rPr lang="en-US" sz="2800" b="1" dirty="0">
                <a:solidFill>
                  <a:schemeClr val="bg1"/>
                </a:solidFill>
                <a:latin typeface="Arial" pitchFamily="34" charset="0"/>
                <a:cs typeface="Arial" pitchFamily="34" charset="0"/>
              </a:rPr>
              <a:t>Rest for a little while longer</a:t>
            </a:r>
            <a:r>
              <a:rPr lang="en-US" sz="2800" dirty="0">
                <a:solidFill>
                  <a:schemeClr val="bg1"/>
                </a:solidFill>
                <a:latin typeface="Arial" pitchFamily="34" charset="0"/>
                <a:cs typeface="Arial" pitchFamily="34" charset="0"/>
              </a:rPr>
              <a:t>”</a:t>
            </a:r>
          </a:p>
          <a:p>
            <a:pPr lvl="1"/>
            <a:r>
              <a:rPr lang="en-US" sz="2800" dirty="0">
                <a:solidFill>
                  <a:schemeClr val="bg1"/>
                </a:solidFill>
                <a:latin typeface="Arial" pitchFamily="34" charset="0"/>
                <a:cs typeface="Arial" pitchFamily="34" charset="0"/>
              </a:rPr>
              <a:t>“</a:t>
            </a:r>
            <a:r>
              <a:rPr lang="en-US" sz="2800" b="1" dirty="0">
                <a:solidFill>
                  <a:schemeClr val="bg1"/>
                </a:solidFill>
                <a:latin typeface="Arial" pitchFamily="34" charset="0"/>
                <a:cs typeface="Arial" pitchFamily="34" charset="0"/>
              </a:rPr>
              <a:t>Until</a:t>
            </a:r>
            <a:r>
              <a:rPr lang="en-US" sz="2800" dirty="0">
                <a:solidFill>
                  <a:schemeClr val="bg1"/>
                </a:solidFill>
                <a:latin typeface="Arial" pitchFamily="34" charset="0"/>
                <a:cs typeface="Arial" pitchFamily="34" charset="0"/>
              </a:rPr>
              <a:t>” </a:t>
            </a:r>
            <a:r>
              <a:rPr lang="en-US" sz="2800" b="1" dirty="0">
                <a:solidFill>
                  <a:schemeClr val="bg1"/>
                </a:solidFill>
                <a:latin typeface="Arial" pitchFamily="34" charset="0"/>
                <a:cs typeface="Arial" pitchFamily="34" charset="0"/>
              </a:rPr>
              <a:t>the persecution is complete.</a:t>
            </a:r>
          </a:p>
          <a:p>
            <a:pPr lvl="2"/>
            <a:r>
              <a:rPr lang="en-US" sz="2000" b="1" dirty="0">
                <a:solidFill>
                  <a:schemeClr val="bg1"/>
                </a:solidFill>
                <a:latin typeface="Arial" pitchFamily="34" charset="0"/>
                <a:cs typeface="Arial" pitchFamily="34" charset="0"/>
              </a:rPr>
              <a:t>They were encouraged to be patient a little longer until the number of their brethren who were to die as they had died, should be fulfilled.</a:t>
            </a:r>
          </a:p>
          <a:p>
            <a:pPr lvl="2"/>
            <a:r>
              <a:rPr lang="en-US" sz="2000" dirty="0">
                <a:solidFill>
                  <a:schemeClr val="bg1"/>
                </a:solidFill>
                <a:latin typeface="Arial" pitchFamily="34" charset="0"/>
                <a:cs typeface="Arial" pitchFamily="34" charset="0"/>
              </a:rPr>
              <a:t>“A certain date is not specified because the days of martyrdom are not yet completed. A further time of testing is yet to follow, but John tells his audience to be assured, the Lord will come. Justice will be meted out, and the martyrs will share in the victory of the King of kings.”</a:t>
            </a:r>
            <a:br>
              <a:rPr lang="en-US" sz="2000" dirty="0">
                <a:solidFill>
                  <a:schemeClr val="bg1"/>
                </a:solidFill>
                <a:latin typeface="Arial" pitchFamily="34" charset="0"/>
                <a:cs typeface="Arial" pitchFamily="34" charset="0"/>
              </a:rPr>
            </a:br>
            <a:r>
              <a:rPr lang="en-US" sz="2000" dirty="0">
                <a:solidFill>
                  <a:schemeClr val="bg1"/>
                </a:solidFill>
                <a:latin typeface="Arial" pitchFamily="34" charset="0"/>
                <a:cs typeface="Arial" pitchFamily="34" charset="0"/>
              </a:rPr>
              <a:t>		</a:t>
            </a:r>
            <a:r>
              <a:rPr lang="en-US" dirty="0">
                <a:solidFill>
                  <a:schemeClr val="bg1"/>
                </a:solidFill>
                <a:latin typeface="Arial" pitchFamily="34" charset="0"/>
                <a:cs typeface="Arial" pitchFamily="34" charset="0"/>
              </a:rPr>
              <a:t>(Robert Harkrider, </a:t>
            </a:r>
            <a:r>
              <a:rPr lang="en-US" i="1" dirty="0">
                <a:solidFill>
                  <a:schemeClr val="bg1"/>
                </a:solidFill>
                <a:latin typeface="Arial" pitchFamily="34" charset="0"/>
                <a:cs typeface="Arial" pitchFamily="34" charset="0"/>
              </a:rPr>
              <a:t>Revelation</a:t>
            </a:r>
            <a:r>
              <a:rPr lang="en-US" dirty="0">
                <a:solidFill>
                  <a:schemeClr val="bg1"/>
                </a:solidFill>
                <a:latin typeface="Arial" pitchFamily="34" charset="0"/>
                <a:cs typeface="Arial" pitchFamily="34" charset="0"/>
              </a:rPr>
              <a:t>, Truth Commentaries, Page 163)</a:t>
            </a:r>
            <a:endParaRPr lang="en-US" sz="2000" dirty="0">
              <a:solidFill>
                <a:schemeClr val="bg1"/>
              </a:solidFill>
              <a:latin typeface="Arial" pitchFamily="34" charset="0"/>
              <a:cs typeface="Arial" pitchFamily="34" charset="0"/>
            </a:endParaRPr>
          </a:p>
        </p:txBody>
      </p:sp>
      <p:sp>
        <p:nvSpPr>
          <p:cNvPr id="2" name="Rectangle 1">
            <a:extLst>
              <a:ext uri="{FF2B5EF4-FFF2-40B4-BE49-F238E27FC236}">
                <a16:creationId xmlns:a16="http://schemas.microsoft.com/office/drawing/2014/main" id="{91155B63-D613-4C84-90D4-95C3CDCB640E}"/>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5101201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391206"/>
            <a:ext cx="8229600" cy="1311128"/>
          </a:xfrm>
          <a:noFill/>
          <a:ln w="38100">
            <a:noFill/>
          </a:ln>
        </p:spPr>
        <p:txBody>
          <a:bodyPr>
            <a:spAutoFit/>
          </a:bodyPr>
          <a:lstStyle/>
          <a:p>
            <a:r>
              <a:rPr lang="en-US" b="1" u="sng" dirty="0">
                <a:solidFill>
                  <a:schemeClr val="tx1"/>
                </a:solidFill>
                <a:latin typeface="Arial" pitchFamily="34" charset="0"/>
                <a:cs typeface="Arial" pitchFamily="34" charset="0"/>
              </a:rPr>
              <a:t>Fifth Seal</a:t>
            </a:r>
            <a:r>
              <a:rPr lang="en-US" b="1" dirty="0">
                <a:solidFill>
                  <a:schemeClr val="tx1"/>
                </a:solidFill>
                <a:latin typeface="Arial" pitchFamily="34" charset="0"/>
                <a:cs typeface="Arial" pitchFamily="34" charset="0"/>
              </a:rPr>
              <a:t> –</a:t>
            </a:r>
            <a:br>
              <a:rPr lang="en-US" b="1" u="sng" dirty="0">
                <a:solidFill>
                  <a:schemeClr val="tx1"/>
                </a:solidFill>
                <a:latin typeface="Arial" pitchFamily="34" charset="0"/>
                <a:cs typeface="Arial" pitchFamily="34" charset="0"/>
              </a:rPr>
            </a:br>
            <a:r>
              <a:rPr lang="en-US" dirty="0">
                <a:solidFill>
                  <a:schemeClr val="tx1"/>
                </a:solidFill>
                <a:latin typeface="Arial" pitchFamily="34" charset="0"/>
                <a:cs typeface="Arial" pitchFamily="34" charset="0"/>
              </a:rPr>
              <a:t>“</a:t>
            </a:r>
            <a:r>
              <a:rPr lang="en-US" b="1" u="sng" dirty="0">
                <a:solidFill>
                  <a:schemeClr val="tx1"/>
                </a:solidFill>
                <a:latin typeface="Arial" pitchFamily="34" charset="0"/>
                <a:cs typeface="Arial" pitchFamily="34" charset="0"/>
              </a:rPr>
              <a:t>Souls Under the Altar</a:t>
            </a:r>
            <a:r>
              <a:rPr lang="en-US" dirty="0">
                <a:solidFill>
                  <a:schemeClr val="tx1"/>
                </a:solidFill>
                <a:latin typeface="Arial" pitchFamily="34" charset="0"/>
                <a:cs typeface="Arial" pitchFamily="34" charset="0"/>
              </a:rPr>
              <a:t>”</a:t>
            </a:r>
          </a:p>
        </p:txBody>
      </p:sp>
      <p:sp>
        <p:nvSpPr>
          <p:cNvPr id="3" name="Content Placeholder 2"/>
          <p:cNvSpPr>
            <a:spLocks noGrp="1"/>
          </p:cNvSpPr>
          <p:nvPr>
            <p:ph idx="1"/>
          </p:nvPr>
        </p:nvSpPr>
        <p:spPr>
          <a:xfrm>
            <a:off x="457200" y="1790700"/>
            <a:ext cx="8229600" cy="3605089"/>
          </a:xfrm>
          <a:solidFill>
            <a:schemeClr val="tx1"/>
          </a:solidFill>
          <a:ln w="38100">
            <a:solidFill>
              <a:schemeClr val="tx1">
                <a:alpha val="0"/>
              </a:schemeClr>
            </a:solidFill>
          </a:ln>
        </p:spPr>
        <p:txBody>
          <a:bodyPr>
            <a:spAutoFit/>
          </a:bodyPr>
          <a:lstStyle/>
          <a:p>
            <a:r>
              <a:rPr lang="en-US" sz="3200" b="1" dirty="0">
                <a:solidFill>
                  <a:schemeClr val="bg1"/>
                </a:solidFill>
                <a:latin typeface="Arial" pitchFamily="34" charset="0"/>
                <a:cs typeface="Arial" pitchFamily="34" charset="0"/>
              </a:rPr>
              <a:t>Death is not the end!</a:t>
            </a:r>
          </a:p>
          <a:p>
            <a:r>
              <a:rPr lang="en-US" sz="3200" b="1" dirty="0">
                <a:solidFill>
                  <a:schemeClr val="bg1"/>
                </a:solidFill>
                <a:latin typeface="Arial" pitchFamily="34" charset="0"/>
                <a:cs typeface="Arial" pitchFamily="34" charset="0"/>
              </a:rPr>
              <a:t>Crown of righteousness and victory</a:t>
            </a:r>
          </a:p>
          <a:p>
            <a:r>
              <a:rPr lang="en-US" sz="3200" b="1" dirty="0">
                <a:solidFill>
                  <a:schemeClr val="bg1"/>
                </a:solidFill>
                <a:latin typeface="Arial" pitchFamily="34" charset="0"/>
                <a:cs typeface="Arial" pitchFamily="34" charset="0"/>
              </a:rPr>
              <a:t>Rest from their labors (14:13)</a:t>
            </a:r>
          </a:p>
          <a:p>
            <a:r>
              <a:rPr lang="en-US" sz="3200" b="1" dirty="0">
                <a:solidFill>
                  <a:schemeClr val="bg1"/>
                </a:solidFill>
                <a:latin typeface="Arial" pitchFamily="34" charset="0"/>
                <a:cs typeface="Arial" pitchFamily="34" charset="0"/>
              </a:rPr>
              <a:t>Martyrs will share in the victory of the King of Kings.</a:t>
            </a:r>
          </a:p>
          <a:p>
            <a:r>
              <a:rPr lang="en-US" sz="3200" b="1" dirty="0">
                <a:solidFill>
                  <a:schemeClr val="bg1"/>
                </a:solidFill>
                <a:latin typeface="Arial" pitchFamily="34" charset="0"/>
                <a:cs typeface="Arial" pitchFamily="34" charset="0"/>
              </a:rPr>
              <a:t>Honored because their faith has passed the test!</a:t>
            </a:r>
          </a:p>
        </p:txBody>
      </p:sp>
      <p:sp>
        <p:nvSpPr>
          <p:cNvPr id="2" name="Rectangle 1">
            <a:extLst>
              <a:ext uri="{FF2B5EF4-FFF2-40B4-BE49-F238E27FC236}">
                <a16:creationId xmlns:a16="http://schemas.microsoft.com/office/drawing/2014/main" id="{91155B63-D613-4C84-90D4-95C3CDCB640E}"/>
              </a:ext>
            </a:extLst>
          </p:cNvPr>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6</a:t>
            </a:r>
          </a:p>
        </p:txBody>
      </p:sp>
    </p:spTree>
    <p:extLst>
      <p:ext uri="{BB962C8B-B14F-4D97-AF65-F5344CB8AC3E}">
        <p14:creationId xmlns:p14="http://schemas.microsoft.com/office/powerpoint/2010/main" val="17110281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2296</TotalTime>
  <Words>1441</Words>
  <Application>Microsoft Office PowerPoint</Application>
  <PresentationFormat>On-screen Show (4:3)</PresentationFormat>
  <Paragraphs>109</Paragraphs>
  <Slides>18</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Arial</vt:lpstr>
      <vt:lpstr>Arial Narrow</vt:lpstr>
      <vt:lpstr>Calibri</vt:lpstr>
      <vt:lpstr>Corbel</vt:lpstr>
      <vt:lpstr>Times New Roman</vt:lpstr>
      <vt:lpstr>Wingdings</vt:lpstr>
      <vt:lpstr>Depth</vt:lpstr>
      <vt:lpstr>1_Depth</vt:lpstr>
      <vt:lpstr>A Study Of  The Book Of Revelation</vt:lpstr>
      <vt:lpstr>Revelation 6:9</vt:lpstr>
      <vt:lpstr>Revelation 6:10</vt:lpstr>
      <vt:lpstr>Revelation 6:10</vt:lpstr>
      <vt:lpstr>Fifth Seal – “Souls Under the Altar”</vt:lpstr>
      <vt:lpstr>Fifth Seal – “Souls Under the Altar”</vt:lpstr>
      <vt:lpstr>Revelation 6:11</vt:lpstr>
      <vt:lpstr>Fifth Seal – “Souls Under the Altar”</vt:lpstr>
      <vt:lpstr>Fifth Seal – “Souls Under the Altar”</vt:lpstr>
      <vt:lpstr>PowerPoint Presentation</vt:lpstr>
      <vt:lpstr>Revelation 6:12</vt:lpstr>
      <vt:lpstr>Revelation 6:13-14</vt:lpstr>
      <vt:lpstr>Revelation 6:15</vt:lpstr>
      <vt:lpstr>Revelation 6:16-17</vt:lpstr>
      <vt:lpstr>Sixth Seal – “Announcement of Judgment”</vt:lpstr>
      <vt:lpstr>Sixth Seal – “Announcement of Judgment”</vt:lpstr>
      <vt:lpstr>Sixth Seal – “Announcement of Judgment”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(9-27-20)</dc:title>
  <dc:creator>Micky Galloway</dc:creator>
  <cp:lastModifiedBy>Richard Lidh</cp:lastModifiedBy>
  <cp:revision>71</cp:revision>
  <cp:lastPrinted>2020-09-28T03:51:54Z</cp:lastPrinted>
  <dcterms:created xsi:type="dcterms:W3CDTF">2020-09-18T18:47:21Z</dcterms:created>
  <dcterms:modified xsi:type="dcterms:W3CDTF">2020-11-13T23:53:29Z</dcterms:modified>
</cp:coreProperties>
</file>